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handoutMasterIdLst>
    <p:handoutMasterId r:id="rId66"/>
  </p:handoutMasterIdLst>
  <p:sldIdLst>
    <p:sldId id="256" r:id="rId2"/>
    <p:sldId id="257" r:id="rId3"/>
    <p:sldId id="279" r:id="rId4"/>
    <p:sldId id="291" r:id="rId5"/>
    <p:sldId id="292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8" r:id="rId18"/>
    <p:sldId id="310" r:id="rId19"/>
    <p:sldId id="311" r:id="rId20"/>
    <p:sldId id="317" r:id="rId21"/>
    <p:sldId id="315" r:id="rId22"/>
    <p:sldId id="312" r:id="rId23"/>
    <p:sldId id="314" r:id="rId24"/>
    <p:sldId id="316" r:id="rId25"/>
    <p:sldId id="318" r:id="rId26"/>
    <p:sldId id="319" r:id="rId27"/>
    <p:sldId id="320" r:id="rId28"/>
    <p:sldId id="321" r:id="rId29"/>
    <p:sldId id="322" r:id="rId30"/>
    <p:sldId id="309" r:id="rId31"/>
    <p:sldId id="284" r:id="rId32"/>
    <p:sldId id="282" r:id="rId33"/>
    <p:sldId id="351" r:id="rId34"/>
    <p:sldId id="353" r:id="rId35"/>
    <p:sldId id="354" r:id="rId36"/>
    <p:sldId id="355" r:id="rId37"/>
    <p:sldId id="288" r:id="rId38"/>
    <p:sldId id="339" r:id="rId39"/>
    <p:sldId id="340" r:id="rId40"/>
    <p:sldId id="341" r:id="rId41"/>
    <p:sldId id="342" r:id="rId42"/>
    <p:sldId id="343" r:id="rId43"/>
    <p:sldId id="338" r:id="rId44"/>
    <p:sldId id="325" r:id="rId45"/>
    <p:sldId id="326" r:id="rId46"/>
    <p:sldId id="327" r:id="rId47"/>
    <p:sldId id="328" r:id="rId48"/>
    <p:sldId id="329" r:id="rId49"/>
    <p:sldId id="356" r:id="rId50"/>
    <p:sldId id="357" r:id="rId51"/>
    <p:sldId id="358" r:id="rId52"/>
    <p:sldId id="359" r:id="rId53"/>
    <p:sldId id="336" r:id="rId54"/>
    <p:sldId id="332" r:id="rId55"/>
    <p:sldId id="366" r:id="rId56"/>
    <p:sldId id="335" r:id="rId57"/>
    <p:sldId id="361" r:id="rId58"/>
    <p:sldId id="363" r:id="rId59"/>
    <p:sldId id="364" r:id="rId60"/>
    <p:sldId id="365" r:id="rId61"/>
    <p:sldId id="344" r:id="rId62"/>
    <p:sldId id="349" r:id="rId63"/>
    <p:sldId id="360" r:id="rId64"/>
    <p:sldId id="271" r:id="rId65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0099"/>
    <a:srgbClr val="071655"/>
    <a:srgbClr val="003192"/>
    <a:srgbClr val="0C2696"/>
    <a:srgbClr val="003FBC"/>
    <a:srgbClr val="002570"/>
    <a:srgbClr val="003296"/>
    <a:srgbClr val="002A7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053D6-5A5F-48C2-8E73-1F73B6B94996}" type="datetimeFigureOut">
              <a:rPr lang="pt-BR" smtClean="0"/>
              <a:pPr/>
              <a:t>13/11/2014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E038A9-1BDA-4D1C-8D0E-201B364EF1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2" name="Subtítu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11/13/2014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0" name="Espaço Reservado para Rodapé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Elips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10" name="Retângu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6" name="Retângu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11/13/2014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9" name="Fluxograma: Processo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uxograma: Processo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zz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sca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tângu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Espaço Reservado para Títu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24" name="Espaço Reservado para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11/13/2014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22" name="Espaço Reservado para Número de Slide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  <p:sp>
        <p:nvSpPr>
          <p:cNvPr id="15" name="Retângu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cgee.org.br/atividades/redirKori/7392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educacao.uol.com.br/album/2014/04/28/10-desafios-da-educacao-brasileira.htm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anec.org.br/wp-content/uploads/2014/06/LEI-N%C2%BA-13.005-DE-25-DE-JUNHO-DE-2014.pdf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KuJ8KhcPPP8." TargetMode="External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porvir.org/porpensar/12-tendencias-da-educacao-brasileira-ate-2017/20121123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porvir.org/porpensar/pesquisa-mostra-como-serao-escolas-em-2030/20141016" TargetMode="Externa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porvir.org/porpensar/relatorio-aponta-nov-papel-professor/20140630" TargetMode="Externa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porvir.org/porpensar/tendencias-para-universidades-brasil-em-5-anos/20141010" TargetMode="Externa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hyperlink" Target="http://porvir.org/porpensar/12-tendencias-da-educacao-brasileira-ate-2017/20121123" TargetMode="Externa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Nunca%20deixe%20de%20voar.AV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2195736" y="2348880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A EDUCAÇÃO CATÓLICA-SALESIANA COMO RESPOSTA AOS DESAFIOS E TENDÊNCIAS DA EDUCAÇÃO BRASILEIRA</a:t>
            </a:r>
            <a:endParaRPr lang="pt-BR" sz="24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ESCOPO DA CONGREGAÇÃO SALESIANA 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908720"/>
            <a:ext cx="7920880" cy="561662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Tende sempre presente o ESCOPO da Congregação Salesiana</a:t>
            </a:r>
          </a:p>
          <a:p>
            <a:pPr>
              <a:buNone/>
            </a:pPr>
            <a:endParaRPr lang="pt-BR" sz="2200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  “Vejo com imenso prazer que a nossa Congregação cresce dia a dia [...] A vossa casa será aqui, será em outro lugar, ou então na França, na África, na América, quer estejais sozinhos, quer em grupo, tende sempre presente o escopo desta Congregação, </a:t>
            </a:r>
            <a:r>
              <a:rPr lang="pt-BR" sz="2400" b="1" u="sng" dirty="0" smtClean="0">
                <a:latin typeface="Arial" pitchFamily="34" charset="0"/>
                <a:cs typeface="Arial" pitchFamily="34" charset="0"/>
              </a:rPr>
              <a:t>o de instruir a juventude, e em geral o nosso próximo, nas artes e nas ciências e mais ainda na religião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; isto é, numa palavra, a salvação das almas. ...lembrai-vos sempre do escopo da Congregação...” (DOM BOSCO, 12 de janeiro de 1873).</a:t>
            </a:r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6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pt-BR" sz="3600" dirty="0" smtClean="0">
                <a:solidFill>
                  <a:schemeClr val="accent4">
                    <a:lumMod val="50000"/>
                  </a:schemeClr>
                </a:solidFill>
              </a:rPr>
              <a:t>A partir da metodologia do CG27 faremos:</a:t>
            </a:r>
            <a:br>
              <a:rPr lang="pt-BR" sz="36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31640" y="764704"/>
            <a:ext cx="7560840" cy="5760640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  <a:buNone/>
            </a:pPr>
            <a:endParaRPr lang="pt-BR" sz="1000" dirty="0" smtClean="0">
              <a:latin typeface="Arial" pitchFamily="34" charset="0"/>
              <a:cs typeface="Arial" pitchFamily="34" charset="0"/>
            </a:endParaRPr>
          </a:p>
          <a:p>
            <a:pPr marL="596646" indent="-514350">
              <a:lnSpc>
                <a:spcPct val="150000"/>
              </a:lnSpc>
              <a:buClr>
                <a:schemeClr val="accent4">
                  <a:lumMod val="50000"/>
                </a:schemeClr>
              </a:buClr>
              <a:buAutoNum type="arabicPeriod"/>
            </a:pPr>
            <a:r>
              <a:rPr lang="pt-BR" sz="3300" b="1" dirty="0" smtClean="0">
                <a:solidFill>
                  <a:schemeClr val="accent4">
                    <a:lumMod val="50000"/>
                  </a:schemeClr>
                </a:solidFill>
              </a:rPr>
              <a:t>A Escuta</a:t>
            </a:r>
          </a:p>
          <a:p>
            <a:pPr marL="596646" indent="-514350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7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92075" indent="-76200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r>
              <a:rPr lang="pt-BR" sz="2800" dirty="0" smtClean="0"/>
              <a:t>Captar a situação em seus múltiplos e importantes  aspectos: </a:t>
            </a:r>
          </a:p>
          <a:p>
            <a:pPr marL="595313" indent="-153988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600" dirty="0" smtClean="0"/>
          </a:p>
          <a:p>
            <a:pPr marL="596646" indent="-514350">
              <a:lnSpc>
                <a:spcPct val="1500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800" dirty="0" smtClean="0"/>
              <a:t>os mais positivos e prometedores;</a:t>
            </a:r>
          </a:p>
          <a:p>
            <a:pPr marL="596646" indent="-514350">
              <a:lnSpc>
                <a:spcPct val="1500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800" dirty="0" smtClean="0"/>
              <a:t>e os mais críticos que, de algum modo nos desafiam e interpelam.</a:t>
            </a:r>
          </a:p>
          <a:p>
            <a:pPr marL="596646" indent="-514350">
              <a:lnSpc>
                <a:spcPct val="150000"/>
              </a:lnSpc>
              <a:buClr>
                <a:schemeClr val="accent4">
                  <a:lumMod val="50000"/>
                </a:schemeClr>
              </a:buClr>
              <a:buFont typeface="+mj-lt"/>
              <a:buAutoNum type="arabicPeriod"/>
            </a:pPr>
            <a:endParaRPr lang="pt-BR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596646" indent="-514350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      </a:t>
            </a: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Font typeface="+mj-lt"/>
              <a:buAutoNum type="arabicPeriod"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pt-BR" sz="3600" dirty="0" smtClean="0">
                <a:solidFill>
                  <a:schemeClr val="accent4">
                    <a:lumMod val="50000"/>
                  </a:schemeClr>
                </a:solidFill>
              </a:rPr>
              <a:t>A partir da metodologia do CG27 faremos:</a:t>
            </a:r>
            <a:br>
              <a:rPr lang="pt-BR" sz="36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052736"/>
            <a:ext cx="7272808" cy="5256584"/>
          </a:xfrm>
        </p:spPr>
        <p:txBody>
          <a:bodyPr>
            <a:normAutofit/>
          </a:bodyPr>
          <a:lstStyle/>
          <a:p>
            <a:pPr marL="595313" indent="-595313">
              <a:lnSpc>
                <a:spcPct val="150000"/>
              </a:lnSpc>
              <a:buClr>
                <a:schemeClr val="accent4">
                  <a:lumMod val="50000"/>
                </a:schemeClr>
              </a:buClr>
              <a:buAutoNum type="arabicPeriod" startAt="2"/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A Leitura</a:t>
            </a:r>
          </a:p>
          <a:p>
            <a:pPr marL="596646" indent="-514350">
              <a:lnSpc>
                <a:spcPct val="150000"/>
              </a:lnSpc>
              <a:buClr>
                <a:schemeClr val="accent4">
                  <a:lumMod val="50000"/>
                </a:schemeClr>
              </a:buClr>
              <a:buAutoNum type="arabicPeriod" startAt="2"/>
            </a:pPr>
            <a:endParaRPr lang="pt-BR" sz="6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596646" indent="-514350">
              <a:lnSpc>
                <a:spcPct val="150000"/>
              </a:lnSpc>
              <a:buClr>
                <a:schemeClr val="accent4">
                  <a:lumMod val="50000"/>
                </a:schemeClr>
              </a:buClr>
              <a:buAutoNum type="arabicPeriod" startAt="2"/>
            </a:pPr>
            <a:endParaRPr lang="pt-BR" sz="6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92075" indent="-11113" algn="just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r>
              <a:rPr lang="pt-BR" sz="2800" dirty="0" smtClean="0"/>
              <a:t>A partir da escuta da realidade, procuramos ler, interpretar e iluminar a situação, os sinais e as expressões de vida.</a:t>
            </a:r>
            <a:endParaRPr lang="pt-B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pt-BR" sz="3600" dirty="0" smtClean="0">
                <a:solidFill>
                  <a:schemeClr val="accent4">
                    <a:lumMod val="50000"/>
                  </a:schemeClr>
                </a:solidFill>
              </a:rPr>
              <a:t>A partir da metodologia do CG27 faremos:</a:t>
            </a:r>
            <a:br>
              <a:rPr lang="pt-BR" sz="36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31640" y="1124744"/>
            <a:ext cx="7344816" cy="5400600"/>
          </a:xfrm>
        </p:spPr>
        <p:txBody>
          <a:bodyPr>
            <a:normAutofit/>
          </a:bodyPr>
          <a:lstStyle/>
          <a:p>
            <a:pPr marL="596646" indent="-514350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3. O Caminho</a:t>
            </a:r>
          </a:p>
          <a:p>
            <a:pPr marL="92075" indent="-11113" algn="just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00" dirty="0" smtClean="0"/>
          </a:p>
          <a:p>
            <a:pPr marL="92075" indent="-11113" algn="just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00" dirty="0" smtClean="0"/>
          </a:p>
          <a:p>
            <a:pPr marL="92075" indent="-11113" algn="just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r>
              <a:rPr lang="pt-BR" sz="2800" dirty="0" smtClean="0"/>
              <a:t>Reconhecer o resultado dos dois primeiros e delinear o que fazer e como fazer.</a:t>
            </a:r>
            <a:endParaRPr lang="pt-BR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596646" indent="-514350">
              <a:buClr>
                <a:schemeClr val="accent4">
                  <a:lumMod val="50000"/>
                </a:schemeClr>
              </a:buClr>
              <a:buFont typeface="+mj-lt"/>
              <a:buAutoNum type="arabicPeriod"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7992888" cy="1110754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PREMISSAS </a:t>
            </a: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31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sz="31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1124744"/>
            <a:ext cx="7776864" cy="5400600"/>
          </a:xfrm>
        </p:spPr>
        <p:txBody>
          <a:bodyPr/>
          <a:lstStyle/>
          <a:p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600" dirty="0" smtClean="0">
                <a:latin typeface="Arial" pitchFamily="34" charset="0"/>
                <a:cs typeface="Arial" pitchFamily="34" charset="0"/>
              </a:rPr>
              <a:t>A garantia do direito à educação de qualidade é um princípio fundamental para as políticas e gestão da educação, seus processos de organização e regulação, assim como para o exercício da cidadania. </a:t>
            </a:r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15616" y="0"/>
            <a:ext cx="7848872" cy="1110754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1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31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PREMISSAS</a:t>
            </a: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1340768"/>
            <a:ext cx="7776864" cy="5184576"/>
          </a:xfrm>
        </p:spPr>
        <p:txBody>
          <a:bodyPr>
            <a:normAutofit/>
          </a:bodyPr>
          <a:lstStyle/>
          <a:p>
            <a:pPr marL="617538" indent="-431800" algn="just">
              <a:lnSpc>
                <a:spcPts val="3100"/>
              </a:lnSpc>
              <a:buClr>
                <a:schemeClr val="accent1">
                  <a:lumMod val="50000"/>
                </a:schemeClr>
              </a:buClr>
              <a:buBlip>
                <a:blip r:embed="rId2"/>
              </a:buBlip>
              <a:tabLst>
                <a:tab pos="620713" algn="l"/>
              </a:tabLst>
            </a:pPr>
            <a:r>
              <a:rPr lang="pt-BR" sz="2600" dirty="0" smtClean="0">
                <a:latin typeface="Arial" pitchFamily="34" charset="0"/>
                <a:cs typeface="Arial" pitchFamily="34" charset="0"/>
              </a:rPr>
              <a:t>Nos últimos anos, o Brasil vem debatendo a possibilidade de promover alterações em seus sistemas de educação e de investigação da Educação. </a:t>
            </a:r>
          </a:p>
          <a:p>
            <a:pPr marL="617538" indent="-431800" algn="just">
              <a:lnSpc>
                <a:spcPts val="3100"/>
              </a:lnSpc>
              <a:buClr>
                <a:schemeClr val="accent1">
                  <a:lumMod val="50000"/>
                </a:schemeClr>
              </a:buClr>
              <a:buNone/>
              <a:tabLst>
                <a:tab pos="620713" algn="l"/>
              </a:tabLst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  <a:p>
            <a:pPr marL="617538" indent="-431800" algn="just">
              <a:lnSpc>
                <a:spcPts val="3100"/>
              </a:lnSpc>
              <a:buClr>
                <a:schemeClr val="accent1">
                  <a:lumMod val="50000"/>
                </a:schemeClr>
              </a:buClr>
              <a:buNone/>
              <a:tabLst>
                <a:tab pos="620713" algn="l"/>
              </a:tabLst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  <a:p>
            <a:pPr marL="617538" indent="-431800" algn="just">
              <a:lnSpc>
                <a:spcPts val="3100"/>
              </a:lnSpc>
              <a:buClr>
                <a:schemeClr val="accent1">
                  <a:lumMod val="50000"/>
                </a:schemeClr>
              </a:buClr>
              <a:buBlip>
                <a:blip r:embed="rId2"/>
              </a:buBlip>
              <a:tabLst>
                <a:tab pos="620713" algn="l"/>
              </a:tabLst>
            </a:pPr>
            <a:r>
              <a:rPr lang="pt-BR" sz="2600" dirty="0" smtClean="0">
                <a:latin typeface="Arial" pitchFamily="34" charset="0"/>
                <a:cs typeface="Arial" pitchFamily="34" charset="0"/>
              </a:rPr>
              <a:t>Esse processo tem desencadeado um conjunto de ações que tem feito com que o Brasil alcance avanços significativos na oferta e expansão da educação. 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776864" cy="1110754"/>
          </a:xfrm>
        </p:spPr>
        <p:txBody>
          <a:bodyPr>
            <a:normAutofit/>
          </a:bodyPr>
          <a:lstStyle/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PREMISSAS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1484784"/>
            <a:ext cx="7776864" cy="5040560"/>
          </a:xfrm>
        </p:spPr>
        <p:txBody>
          <a:bodyPr>
            <a:normAutofit/>
          </a:bodyPr>
          <a:lstStyle/>
          <a:p>
            <a:pPr algn="just">
              <a:lnSpc>
                <a:spcPts val="3500"/>
              </a:lnSpc>
              <a:buBlip>
                <a:blip r:embed="rId2"/>
              </a:buBlip>
            </a:pPr>
            <a:r>
              <a:rPr lang="pt-BR" sz="2600" dirty="0" smtClean="0">
                <a:latin typeface="Arial" pitchFamily="34" charset="0"/>
                <a:cs typeface="Arial" pitchFamily="34" charset="0"/>
              </a:rPr>
              <a:t>Considerando os avanços nas políticas e gestão da educação nacional, o panorama brasileiro, porém, é marcado por desigualdades regionais no acesso e permanência de estudantes à educação, requerendo mais organicidade das políticas educacionais, por meio da construção do Sistema Nacional de Educação (SNE) e do PNE como políticas de Estado. 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1110754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ESCUTA DO CENÁRIO DA</a:t>
            </a:r>
            <a:b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 EDUCAÇÃO BRASILEIRA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1340768"/>
            <a:ext cx="7776864" cy="5184576"/>
          </a:xfrm>
        </p:spPr>
        <p:txBody>
          <a:bodyPr>
            <a:normAutofit lnSpcReduction="10000"/>
          </a:bodyPr>
          <a:lstStyle/>
          <a:p>
            <a:pPr marL="514350" indent="-422275" algn="just">
              <a:buClr>
                <a:schemeClr val="accent4">
                  <a:lumMod val="50000"/>
                </a:schemeClr>
              </a:buClr>
              <a:buNone/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</a:rPr>
              <a:t>DESAFIOS DA EDUCAÇÃO BRASILEIRA</a:t>
            </a:r>
          </a:p>
          <a:p>
            <a:pPr marL="514350" indent="-422275" algn="just">
              <a:buClr>
                <a:schemeClr val="accent4">
                  <a:lumMod val="50000"/>
                </a:schemeClr>
              </a:buClr>
              <a:buNone/>
            </a:pPr>
            <a:endParaRPr lang="pt-BR" sz="2400" b="1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514350" indent="-422275" algn="just">
              <a:buClr>
                <a:schemeClr val="accent4">
                  <a:lumMod val="50000"/>
                </a:schemeClr>
              </a:buClr>
              <a:buFont typeface="+mj-lt"/>
              <a:buAutoNum type="arabicPeriod"/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 construção de uma escola de qualidade </a:t>
            </a: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	Existe hoje um grande consenso sobre a baixa qualidade da escola pública e também de algumas escolas privadas, sejam estas dimensionadas por critérios internos ou externos ao sistema escolar;</a:t>
            </a: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Resgate da escola pública como um valor na construção de um país de todos</a:t>
            </a:r>
            <a:endParaRPr lang="pt-BR" sz="2400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	Mais de 120 anos de experiência republicana e não fomos capazes, até hoje, de construir uma escola pública para todos;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1110754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 DESAFIOS DA EDUCAÇÃO BRASILEIRA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608" y="1340768"/>
            <a:ext cx="7704856" cy="5184576"/>
          </a:xfrm>
        </p:spPr>
        <p:txBody>
          <a:bodyPr>
            <a:noAutofit/>
          </a:bodyPr>
          <a:lstStyle/>
          <a:p>
            <a:pPr marL="422275" indent="-422275" algn="just">
              <a:buClr>
                <a:schemeClr val="accent4">
                  <a:lumMod val="50000"/>
                </a:schemeClr>
              </a:buClr>
              <a:buNone/>
            </a:pPr>
            <a:r>
              <a:rPr lang="pt-BR" sz="26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 aumento do financiamento público da educação pública</a:t>
            </a:r>
          </a:p>
          <a:p>
            <a:pPr marL="422275" indent="-422275" algn="just">
              <a:buClr>
                <a:schemeClr val="accent4">
                  <a:lumMod val="50000"/>
                </a:schemeClr>
              </a:buClr>
              <a:buNone/>
            </a:pPr>
            <a:endParaRPr lang="pt-BR" sz="2400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	Um dos desafios centrais para a efetivação de uma educação pública de qualidade, no Brasil, está relacionado ao montante da riqueza nacional que queremos empregar na educação;</a:t>
            </a:r>
          </a:p>
          <a:p>
            <a:pPr algn="just">
              <a:buNone/>
            </a:pP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   Segundo dados do Instituto Nacional de Estudos e Pesquisas Educacionais </a:t>
            </a:r>
            <a:r>
              <a:rPr lang="pt-BR" sz="2400" dirty="0" err="1" smtClean="0">
                <a:latin typeface="Arial" pitchFamily="34" charset="0"/>
                <a:cs typeface="Arial" pitchFamily="34" charset="0"/>
              </a:rPr>
              <a:t>Anisio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 Teixeira (INEP), passamos de 3,9% em 2000, para 4,7%, em 2008, e 6,2% em 2014 do PIB aplicado à educação;</a:t>
            </a: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1110754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DESAFIOS DA EDUCAÇÃO BRASILEIRA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1196752"/>
            <a:ext cx="7776864" cy="5328592"/>
          </a:xfrm>
        </p:spPr>
        <p:txBody>
          <a:bodyPr>
            <a:noAutofit/>
          </a:bodyPr>
          <a:lstStyle/>
          <a:p>
            <a:pPr marL="514350" indent="-422275" algn="just">
              <a:buClr>
                <a:schemeClr val="accent4">
                  <a:lumMod val="50000"/>
                </a:schemeClr>
              </a:buClr>
              <a:buNone/>
            </a:pPr>
            <a:r>
              <a:rPr lang="pt-BR" sz="26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 dignificação da profissão docente</a:t>
            </a:r>
          </a:p>
          <a:p>
            <a:pPr algn="just">
              <a:buNone/>
            </a:pP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Não há dúvida, e numerosos estudos o demonstram, de que a questão salarial é uma das mais candentes;</a:t>
            </a:r>
          </a:p>
          <a:p>
            <a:pPr algn="just">
              <a:buNone/>
            </a:pPr>
            <a:endParaRPr lang="pt-BR" sz="2400" b="1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5.Formação dos professores e dedicação exclusiva do professor a uma única escola</a:t>
            </a:r>
          </a:p>
          <a:p>
            <a:pPr algn="just">
              <a:buNone/>
            </a:pP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As pesquisas mostram que os problemas de formação dos professores se localizam tanto na dimensão do domínio dos conteúdos a serem ensinados quanto no domínio das formas adequadas para o ensino e, mesmo, para a relação com os alunos e a comunidade escolar;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endParaRPr lang="pt-BR" sz="2600" b="1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1110754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DESAFIOS DA EDUCAÇÃO BRASILEIRA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1196752"/>
            <a:ext cx="7776864" cy="53285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pt-BR" sz="22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6. A expansão da educação infantil e o aumento do tempo de permanência na escola</a:t>
            </a:r>
          </a:p>
          <a:p>
            <a:pPr algn="just">
              <a:buNone/>
            </a:pPr>
            <a:r>
              <a:rPr lang="pt-BR" sz="2200" dirty="0" smtClean="0">
                <a:latin typeface="Arial" pitchFamily="34" charset="0"/>
                <a:cs typeface="Arial" pitchFamily="34" charset="0"/>
              </a:rPr>
              <a:t>	Hoje, um dos grandes desafios que se colocam para as escolas brasileiras é criar possibilidade para que as crianças e os adolescentes permaneçam um maior tempo diário nessas escolas;</a:t>
            </a:r>
          </a:p>
          <a:p>
            <a:pPr algn="just">
              <a:buNone/>
            </a:pPr>
            <a:endParaRPr lang="pt-BR" sz="2200" b="1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pt-BR" sz="22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7. A universalidade do ensino médio e a valorização do ensino técnico profissional</a:t>
            </a:r>
          </a:p>
          <a:p>
            <a:pPr algn="just">
              <a:buNone/>
            </a:pP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pt-BR" sz="2200" dirty="0" smtClean="0">
                <a:latin typeface="Arial" pitchFamily="34" charset="0"/>
                <a:cs typeface="Arial" pitchFamily="34" charset="0"/>
              </a:rPr>
              <a:t>No âmbito da educação básica, há, ainda, que considerar como um dos grandes desafios a universalização do ensino médio. A qualidade da escola básica pública será sempre questionável se não garantirmos a possibilidade de entrada e permanência dos jovens no seu interior;</a:t>
            </a:r>
          </a:p>
          <a:p>
            <a:pPr algn="just">
              <a:buNone/>
            </a:pPr>
            <a:endParaRPr lang="pt-BR" sz="2600" b="1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1110754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DESAFIOS DA EDUCAÇÃO BRASILEIRA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1196752"/>
            <a:ext cx="7776864" cy="532859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pt-BR" sz="22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8.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 expansão do ensino superior público de qualidade</a:t>
            </a:r>
          </a:p>
          <a:p>
            <a:pPr algn="just">
              <a:buNone/>
            </a:pPr>
            <a:endParaRPr lang="pt-BR" sz="2200" b="1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ts val="3300"/>
              </a:lnSpc>
              <a:buNone/>
            </a:pPr>
            <a:r>
              <a:rPr lang="pt-BR" sz="2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Não há dúvida sobre a necessidade de expansão do ensino superior no Brasil. Parece também não haver dúvida de que o estado tem um papel importante a cumprir nesta expansão, inclusive porque o Brasil é um dos países com uma das maiores taxas de matricula no ensino superior privado, em relação a rede pública, do mundo;</a:t>
            </a:r>
            <a:endParaRPr lang="pt-BR" sz="22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endParaRPr lang="pt-BR" sz="2200" b="1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endParaRPr lang="pt-BR" sz="2600" b="1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1110754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DESAFIOS DA EDUCAÇÃO BRASILEIRA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1340768"/>
            <a:ext cx="7776864" cy="5184576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9. A expansão de formação de mestres e doutores</a:t>
            </a:r>
          </a:p>
          <a:p>
            <a:pPr>
              <a:buNone/>
            </a:pP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algn="just">
              <a:lnSpc>
                <a:spcPts val="3300"/>
              </a:lnSpc>
              <a:buNone/>
            </a:pP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Se numa das pontas do sistema esta o desafio da expansão da educação infantil, de outro esta o desafio do necessário aumento do número de mestres e doutores em todas as áreas do conhecimento;</a:t>
            </a:r>
            <a:endParaRPr lang="pt-BR" sz="22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endParaRPr lang="pt-BR" sz="2200" b="1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1110754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DESAFIOS DA EDUCAÇÃO BRASILEIRA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1196752"/>
            <a:ext cx="7776864" cy="5328592"/>
          </a:xfrm>
        </p:spPr>
        <p:txBody>
          <a:bodyPr>
            <a:noAutofit/>
          </a:bodyPr>
          <a:lstStyle/>
          <a:p>
            <a:pPr algn="just">
              <a:buNone/>
              <a:tabLst>
                <a:tab pos="625475" algn="l"/>
              </a:tabLst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10. O aumento da produção do conhecimento em 	educação</a:t>
            </a:r>
          </a:p>
          <a:p>
            <a:pPr algn="just">
              <a:buNone/>
              <a:tabLst>
                <a:tab pos="625475" algn="l"/>
              </a:tabLst>
            </a:pPr>
            <a:endParaRPr lang="pt-BR" sz="2400" b="1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ts val="3300"/>
              </a:lnSpc>
              <a:buNone/>
              <a:tabLst>
                <a:tab pos="625475" algn="l"/>
              </a:tabLst>
            </a:pP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 natureza dos processos de ensino e aprendizagem envolve, portanto, considerações para além dos tradicionais argumentos, abordagens e ações voltadas a promoção de atitudes favoráveis a ciência e a tecnologia, ao desenvolvimento de vocações científicas ou a instrumentalização dos indivíduos para uma atuação produtiva na sociedade de base tecnológica;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1110754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DESAFIOS DA EDUCAÇÃO BRASILEIRA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980728"/>
            <a:ext cx="7776864" cy="5688632"/>
          </a:xfrm>
        </p:spPr>
        <p:txBody>
          <a:bodyPr>
            <a:noAutofit/>
          </a:bodyPr>
          <a:lstStyle/>
          <a:p>
            <a:pPr marL="530225" indent="-436563" algn="just">
              <a:lnSpc>
                <a:spcPts val="3300"/>
              </a:lnSpc>
              <a:buNone/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11.Por uma política de ciência e tecnologia para a área da educação no Brasil</a:t>
            </a:r>
          </a:p>
          <a:p>
            <a:pPr marL="530225" indent="-436563" algn="just">
              <a:lnSpc>
                <a:spcPts val="3300"/>
              </a:lnSpc>
              <a:buNone/>
            </a:pPr>
            <a:endParaRPr lang="pt-BR" sz="5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ts val="3300"/>
              </a:lnSpc>
              <a:buNone/>
            </a:pPr>
            <a:r>
              <a:rPr lang="pt-BR" sz="2400" dirty="0" smtClean="0"/>
              <a:t>	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Se queremos superar todos estes desafios, é preciso, no âmbito das políticas de ciência e tecnologia, priorizar a produção de conhecimentos e a formação de recursos humanos na área de educação;</a:t>
            </a:r>
          </a:p>
          <a:p>
            <a:pPr algn="just">
              <a:lnSpc>
                <a:spcPts val="3300"/>
              </a:lnSpc>
              <a:buNone/>
            </a:pPr>
            <a:endParaRPr lang="pt-BR" sz="23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ts val="3300"/>
              </a:lnSpc>
              <a:buNone/>
            </a:pPr>
            <a:r>
              <a:rPr lang="pt-BR" sz="2300" dirty="0" smtClean="0">
                <a:latin typeface="Arial" pitchFamily="34" charset="0"/>
                <a:cs typeface="Arial" pitchFamily="34" charset="0"/>
              </a:rPr>
              <a:t>	E é preciso que tal política envolva o fomento a pesquisa e formação de pesquisadores, mas também a formação inicial e continuada de professores.</a:t>
            </a:r>
          </a:p>
          <a:p>
            <a:pPr marL="441325" indent="-360363" algn="just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7816" y="5661248"/>
            <a:ext cx="1656184" cy="9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1110754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DESAFIOS DA EDUCAÇÃO BRASILEIRA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339752" y="1988840"/>
            <a:ext cx="5040560" cy="1872208"/>
          </a:xfrm>
        </p:spPr>
        <p:txBody>
          <a:bodyPr>
            <a:noAutofit/>
          </a:bodyPr>
          <a:lstStyle/>
          <a:p>
            <a:pPr marL="441325" indent="-360363" algn="just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124744"/>
            <a:ext cx="8100393" cy="5261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196752"/>
            <a:ext cx="7560840" cy="5328592"/>
          </a:xfrm>
        </p:spPr>
        <p:txBody>
          <a:bodyPr>
            <a:normAutofit/>
          </a:bodyPr>
          <a:lstStyle/>
          <a:p>
            <a:pPr marL="446088" indent="-354013" algn="just">
              <a:lnSpc>
                <a:spcPts val="4300"/>
              </a:lnSpc>
              <a:buNone/>
            </a:pPr>
            <a:r>
              <a:rPr lang="pt-BR" sz="2400" b="1" dirty="0" smtClean="0"/>
              <a:t>MAGISTÉRIO DA IGREJA</a:t>
            </a:r>
          </a:p>
          <a:p>
            <a:pPr marL="354013" indent="-354013" algn="just">
              <a:lnSpc>
                <a:spcPts val="4300"/>
              </a:lnSpc>
              <a:buNone/>
            </a:pPr>
            <a:endParaRPr lang="pt-BR" sz="2800" dirty="0" smtClean="0"/>
          </a:p>
          <a:p>
            <a:pPr marL="354013" indent="-354013" algn="just">
              <a:lnSpc>
                <a:spcPts val="43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Afirma o Papa Francisco:  “A educação católica é um dos desafios mais importantes da Igreja, empenhada hoje para realizar a nova evangelização em um contexto histórico e cultural em constante transformação”. </a:t>
            </a:r>
          </a:p>
          <a:p>
            <a:pPr marL="92075" indent="0" algn="just">
              <a:lnSpc>
                <a:spcPts val="3800"/>
              </a:lnSpc>
              <a:buNone/>
            </a:pPr>
            <a:endParaRPr lang="pt-BR" sz="2600" u="sng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196752"/>
            <a:ext cx="7560840" cy="5472608"/>
          </a:xfrm>
        </p:spPr>
        <p:txBody>
          <a:bodyPr>
            <a:normAutofit/>
          </a:bodyPr>
          <a:lstStyle/>
          <a:p>
            <a:pPr marL="93663" indent="-1588" algn="just">
              <a:lnSpc>
                <a:spcPts val="4300"/>
              </a:lnSpc>
              <a:buNone/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Nesta perspectiva, gostaria de chamar a atenção para três aspectos: </a:t>
            </a:r>
          </a:p>
          <a:p>
            <a:pPr marL="93663" indent="-1588" algn="just">
              <a:lnSpc>
                <a:spcPct val="160000"/>
              </a:lnSpc>
              <a:buNone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446088" indent="-354013" algn="just">
              <a:lnSpc>
                <a:spcPts val="4300"/>
              </a:lnSpc>
              <a:buBlip>
                <a:blip r:embed="rId2"/>
              </a:buBlip>
            </a:pPr>
            <a:r>
              <a:rPr lang="pt-BR" sz="2800" b="1" i="1" u="sng" dirty="0" smtClean="0">
                <a:latin typeface="Arial" pitchFamily="34" charset="0"/>
                <a:cs typeface="Arial" pitchFamily="34" charset="0"/>
              </a:rPr>
              <a:t>O primeiro aspecto diz respeito ao valor do diálogo intercultural na educação.</a:t>
            </a:r>
          </a:p>
          <a:p>
            <a:pPr marL="446088" indent="-354013" algn="just">
              <a:lnSpc>
                <a:spcPts val="4300"/>
              </a:lnSpc>
              <a:buNone/>
            </a:pPr>
            <a:endParaRPr lang="pt-BR" sz="3100" b="1" i="1" u="sng" dirty="0" smtClean="0">
              <a:latin typeface="Arial" pitchFamily="34" charset="0"/>
              <a:cs typeface="Arial" pitchFamily="34" charset="0"/>
            </a:endParaRPr>
          </a:p>
          <a:p>
            <a:pPr marL="92075" indent="0" algn="just">
              <a:lnSpc>
                <a:spcPts val="3800"/>
              </a:lnSpc>
              <a:buNone/>
            </a:pPr>
            <a:endParaRPr lang="pt-BR" sz="2600" u="sng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908720"/>
            <a:ext cx="7560840" cy="5760640"/>
          </a:xfrm>
        </p:spPr>
        <p:txBody>
          <a:bodyPr>
            <a:normAutofit/>
          </a:bodyPr>
          <a:lstStyle/>
          <a:p>
            <a:pPr marL="446088" indent="-354013" algn="just">
              <a:lnSpc>
                <a:spcPts val="4300"/>
              </a:lnSpc>
              <a:buNone/>
            </a:pPr>
            <a:endParaRPr lang="pt-BR" sz="3100" b="1" i="1" u="sng" dirty="0" smtClean="0">
              <a:latin typeface="Arial" pitchFamily="34" charset="0"/>
              <a:cs typeface="Arial" pitchFamily="34" charset="0"/>
            </a:endParaRPr>
          </a:p>
          <a:p>
            <a:pPr marL="446088" indent="-354013" algn="just">
              <a:lnSpc>
                <a:spcPts val="4300"/>
              </a:lnSpc>
              <a:buBlip>
                <a:blip r:embed="rId2"/>
              </a:buBlip>
            </a:pPr>
            <a:r>
              <a:rPr lang="pt-BR" sz="3100" dirty="0" smtClean="0">
                <a:latin typeface="Arial" pitchFamily="34" charset="0"/>
                <a:cs typeface="Arial" pitchFamily="34" charset="0"/>
              </a:rPr>
              <a:t>As instituições educativas católicas oferecem para todos uma proposta educativa que visa o desenvolvimento integral da pessoa e que responde ao direito de todos a ter acesso ao saber e ao conhecimento.</a:t>
            </a:r>
          </a:p>
          <a:p>
            <a:pPr marL="92075" indent="0" algn="just">
              <a:lnSpc>
                <a:spcPts val="3800"/>
              </a:lnSpc>
              <a:buNone/>
            </a:pPr>
            <a:endParaRPr lang="pt-BR" sz="2600" u="sng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340768"/>
            <a:ext cx="7560840" cy="5184576"/>
          </a:xfrm>
        </p:spPr>
        <p:txBody>
          <a:bodyPr>
            <a:normAutofit/>
          </a:bodyPr>
          <a:lstStyle/>
          <a:p>
            <a:pPr marL="441325" indent="-349250" algn="just">
              <a:lnSpc>
                <a:spcPts val="43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Mas também são chamadas a oferecer a todos, com pleno respeito à liberdade de cada indivíduo e aos métodos próprios do ambiente escolar, a proposta cristã, isto é, Jesus Cristo como sentido da vida, do cosmos e da história.</a:t>
            </a:r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268760"/>
            <a:ext cx="7560840" cy="5256584"/>
          </a:xfrm>
        </p:spPr>
        <p:txBody>
          <a:bodyPr>
            <a:normAutofit/>
          </a:bodyPr>
          <a:lstStyle/>
          <a:p>
            <a:pPr marL="441325" indent="-349250" algn="just">
              <a:lnSpc>
                <a:spcPct val="150000"/>
              </a:lnSpc>
              <a:buBlip>
                <a:blip r:embed="rId2"/>
              </a:buBlip>
            </a:pPr>
            <a:r>
              <a:rPr lang="pt-BR" sz="2800" b="1" u="sng" dirty="0" smtClean="0">
                <a:latin typeface="Arial" pitchFamily="34" charset="0"/>
                <a:cs typeface="Arial" pitchFamily="34" charset="0"/>
              </a:rPr>
              <a:t>O segundo aspecto diz respeito a preparação qualificada dos educadores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. Não se pode improvisar, temos que fazer tudo com seriedade.</a:t>
            </a:r>
          </a:p>
          <a:p>
            <a:pPr marL="93663" indent="-1588" algn="just">
              <a:lnSpc>
                <a:spcPts val="4300"/>
              </a:lnSpc>
              <a:buBlip>
                <a:blip r:embed="rId2"/>
              </a:buBlip>
            </a:pPr>
            <a:endParaRPr lang="pt-BR" sz="3600" dirty="0" smtClean="0"/>
          </a:p>
          <a:p>
            <a:pPr marL="93663" indent="-1588" algn="just">
              <a:lnSpc>
                <a:spcPts val="4300"/>
              </a:lnSpc>
              <a:buNone/>
            </a:pPr>
            <a:endParaRPr lang="pt-BR" sz="3600" dirty="0" smtClean="0"/>
          </a:p>
          <a:p>
            <a:pPr marL="93663" indent="-1588" algn="just">
              <a:lnSpc>
                <a:spcPts val="4300"/>
              </a:lnSpc>
              <a:buNone/>
            </a:pPr>
            <a:endParaRPr lang="pt-BR" sz="3600" dirty="0" smtClean="0"/>
          </a:p>
          <a:p>
            <a:pPr marL="93663" indent="-1588" algn="just">
              <a:lnSpc>
                <a:spcPts val="4300"/>
              </a:lnSpc>
              <a:buNone/>
            </a:pPr>
            <a:endParaRPr lang="pt-BR" sz="3600" dirty="0" smtClean="0"/>
          </a:p>
          <a:p>
            <a:pPr marL="93663" indent="-1588" algn="just">
              <a:lnSpc>
                <a:spcPts val="4300"/>
              </a:lnSpc>
              <a:buNone/>
            </a:pPr>
            <a:endParaRPr lang="pt-BR" sz="2600" dirty="0" smtClean="0"/>
          </a:p>
          <a:p>
            <a:pPr marL="92075" indent="0" algn="just">
              <a:lnSpc>
                <a:spcPts val="3800"/>
              </a:lnSpc>
              <a:buNone/>
            </a:pPr>
            <a:endParaRPr lang="pt-BR" sz="2600" u="sng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124744"/>
            <a:ext cx="7560840" cy="5400600"/>
          </a:xfrm>
        </p:spPr>
        <p:txBody>
          <a:bodyPr>
            <a:normAutofit fontScale="62500" lnSpcReduction="20000"/>
          </a:bodyPr>
          <a:lstStyle/>
          <a:p>
            <a:pPr marL="441325" indent="-3492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b="1" u="sng" dirty="0" smtClean="0">
                <a:latin typeface="Arial" pitchFamily="34" charset="0"/>
                <a:cs typeface="Arial" pitchFamily="34" charset="0"/>
              </a:rPr>
              <a:t>O terceiro aspecto diz respeito às  instituições de ensino, ou seja, as escolas e as universidades católicas e eclesiásticas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41325" indent="-349250" algn="just">
              <a:lnSpc>
                <a:spcPts val="3800"/>
              </a:lnSpc>
              <a:buNone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441325" indent="-3492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O 50º aniversário da Declaração conciliar, o 25º aniversário da Ex Corde Ecclesiae e  a atualização da Sapientia Christiana nos levam a refletir seriamente sobre as numerosas instituições de ensino espalhadas em todo o mundo e sobre a sua responsabilidade de exprimir uma presença viva do Evangelho no campo da educação, da ciência e da cultura.</a:t>
            </a:r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052736"/>
            <a:ext cx="7560840" cy="5472608"/>
          </a:xfrm>
        </p:spPr>
        <p:txBody>
          <a:bodyPr>
            <a:normAutofit/>
          </a:bodyPr>
          <a:lstStyle/>
          <a:p>
            <a:pPr marL="441325" indent="-3492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Dom Bosco</a:t>
            </a:r>
          </a:p>
          <a:p>
            <a:pPr marL="441325" indent="-349250" algn="just">
              <a:lnSpc>
                <a:spcPts val="3800"/>
              </a:lnSpc>
              <a:buNone/>
            </a:pPr>
            <a:endParaRPr lang="pt-BR" sz="800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41325" indent="-3492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A  proposta educativa de Dom Bosco, fundamentada na Razão, na Religião e na </a:t>
            </a:r>
            <a:r>
              <a:rPr lang="pt-BR" sz="2800" i="1" dirty="0" smtClean="0">
                <a:latin typeface="Arial" pitchFamily="34" charset="0"/>
                <a:cs typeface="Arial" pitchFamily="34" charset="0"/>
              </a:rPr>
              <a:t>Amorevolezza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, dá origem a um programa  formativo em torno de três núcleos interdependentes, que respondem às necessidades estruturais e de relações dos jovens, nas diversas dimensões de sua vida (os três “S”).</a:t>
            </a:r>
          </a:p>
          <a:p>
            <a:pPr marL="441325" indent="-349250" algn="just">
              <a:lnSpc>
                <a:spcPts val="38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836712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980728"/>
            <a:ext cx="7560840" cy="5544616"/>
          </a:xfrm>
        </p:spPr>
        <p:txBody>
          <a:bodyPr>
            <a:normAutofit fontScale="92500" lnSpcReduction="20000"/>
          </a:bodyPr>
          <a:lstStyle/>
          <a:p>
            <a:pPr marL="441325" indent="-349250" algn="just">
              <a:lnSpc>
                <a:spcPct val="120000"/>
              </a:lnSpc>
              <a:buNone/>
            </a:pPr>
            <a:endParaRPr lang="pt-BR" sz="2600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OS TRÊS “S”</a:t>
            </a:r>
          </a:p>
          <a:p>
            <a:pPr marL="449263" indent="-269875" algn="just">
              <a:buNone/>
              <a:tabLst>
                <a:tab pos="449263" algn="l"/>
              </a:tabLst>
            </a:pPr>
            <a:endParaRPr lang="pt-BR" sz="2000" dirty="0" smtClean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25475" indent="-442913" algn="just">
              <a:buNone/>
              <a:tabLst>
                <a:tab pos="625475" algn="l"/>
              </a:tabLst>
            </a:pPr>
            <a:r>
              <a:rPr lang="pt-BR" sz="2800" b="1" i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1. Saúde</a:t>
            </a: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̶</a:t>
            </a:r>
            <a:r>
              <a:rPr lang="pt-BR" sz="28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refere-se à dimensão corporal-afetiva. É sinônimo de vida, alegria de viver.</a:t>
            </a:r>
          </a:p>
          <a:p>
            <a:pPr marL="449263" indent="-269875" algn="just">
              <a:buNone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625475" indent="-446088" algn="just">
              <a:buNone/>
            </a:pPr>
            <a:r>
              <a:rPr lang="pt-BR" sz="2800" b="1" i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2. Sabedoria</a:t>
            </a: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̶</a:t>
            </a:r>
            <a:r>
              <a:rPr lang="pt-BR" sz="28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Está na dimensão sociocultural: a compreensão da vida, o situar-se no tempo e no espaço, capacitar-se para a autonomia, e saber viver.</a:t>
            </a:r>
          </a:p>
          <a:p>
            <a:pPr marL="636588" indent="-276225" algn="just">
              <a:buFont typeface="+mj-lt"/>
              <a:buAutoNum type="arabicPeriod"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625475" indent="-446088" algn="just">
              <a:buNone/>
            </a:pPr>
            <a:r>
              <a:rPr lang="pt-BR" sz="2800" b="1" i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 Santidade</a:t>
            </a: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̶</a:t>
            </a:r>
            <a:r>
              <a:rPr lang="pt-BR" sz="28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diz respeito à dimensão religiosa. O sentido da vida, o porquê e o para quê viver o compromisso.</a:t>
            </a:r>
          </a:p>
          <a:p>
            <a:pPr marL="441325" indent="-349250" algn="just">
              <a:lnSpc>
                <a:spcPts val="38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836712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980728"/>
            <a:ext cx="7560840" cy="5544616"/>
          </a:xfrm>
        </p:spPr>
        <p:txBody>
          <a:bodyPr>
            <a:normAutofit lnSpcReduction="10000"/>
          </a:bodyPr>
          <a:lstStyle/>
          <a:p>
            <a:pPr marL="92075" indent="-9525" algn="just">
              <a:buNone/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Com base nesses núcleos Dom Bosco resumia o empenho do jovem pela vida no seguinte programa:</a:t>
            </a:r>
          </a:p>
          <a:p>
            <a:pPr algn="just">
              <a:buFont typeface="Wingdings" pitchFamily="2" charset="2"/>
              <a:buChar char="Ø"/>
            </a:pPr>
            <a:endParaRPr lang="pt-BR" sz="2400" dirty="0" smtClean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5613" indent="-366713" algn="just">
              <a:buNone/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1. Alegria: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curtir a vida em tudo o que oferece de bom e de belo. É expressão de saúde corporal, de realização afetiva, de otimismo, de valorização cristã da vida. </a:t>
            </a:r>
          </a:p>
          <a:p>
            <a:pPr marL="455613" indent="-366713" algn="just">
              <a:buFont typeface="+mj-lt"/>
              <a:buAutoNum type="arabicPeriod"/>
            </a:pPr>
            <a:endParaRPr lang="pt-BR" sz="2800" dirty="0" smtClean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5613" indent="-366713" algn="just">
              <a:buNone/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	O espaço simbólico de vivência da alegria é o pátio, que representa o lúdico, a festa (lazer, esporte, ginástica, excursão, teatro, música, e canto, toda criatividade...).</a:t>
            </a:r>
          </a:p>
          <a:p>
            <a:pPr marL="441325" indent="-349250" algn="just">
              <a:lnSpc>
                <a:spcPts val="38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836712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052736"/>
            <a:ext cx="7632848" cy="5472608"/>
          </a:xfrm>
        </p:spPr>
        <p:txBody>
          <a:bodyPr>
            <a:normAutofit/>
          </a:bodyPr>
          <a:lstStyle/>
          <a:p>
            <a:pPr marL="636588" indent="-276225" algn="just">
              <a:buFont typeface="+mj-lt"/>
              <a:buAutoNum type="arabicPeriod"/>
            </a:pPr>
            <a:endParaRPr lang="pt-BR" sz="1400" dirty="0" smtClean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65125" indent="-365125" algn="just">
              <a:buNone/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2. Estudo e Trabalho: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arregaçar as mangas e partir para a luta! Estudo e trabalho indicam a atitude de empenho e compromisso diante da vida.</a:t>
            </a:r>
          </a:p>
          <a:p>
            <a:pPr marL="636588" indent="-366713" algn="just">
              <a:buNone/>
            </a:pPr>
            <a:endParaRPr lang="pt-BR" sz="1400" dirty="0" smtClean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36588" indent="-366713" algn="just">
              <a:buNone/>
            </a:pPr>
            <a:endParaRPr lang="pt-BR" sz="2800" dirty="0" smtClean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65125" indent="-365125" algn="just">
              <a:buNone/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	O espaço simbólico deste empenho é a “oficina”, seja ela de profissão ou de arte, de atividade agrícola, escolar, ou de grupo.</a:t>
            </a:r>
          </a:p>
          <a:p>
            <a:pPr marL="441325" indent="-349250" algn="just">
              <a:lnSpc>
                <a:spcPts val="38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836712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980728"/>
            <a:ext cx="7632848" cy="5544616"/>
          </a:xfrm>
        </p:spPr>
        <p:txBody>
          <a:bodyPr>
            <a:normAutofit lnSpcReduction="10000"/>
          </a:bodyPr>
          <a:lstStyle/>
          <a:p>
            <a:pPr marL="441325" indent="-349250" algn="just">
              <a:lnSpc>
                <a:spcPts val="3800"/>
              </a:lnSpc>
              <a:buNone/>
            </a:pPr>
            <a:endParaRPr lang="pt-BR" sz="2400" b="1" dirty="0" smtClean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41325" indent="-3492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 Piedade: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acolher a vida como dom  de Deus. A piedade expressa a dimensão religiosa da vida, o sentido mais profundo e unificador da pessoa. Inspira e motiva todas as dimensões.</a:t>
            </a:r>
          </a:p>
          <a:p>
            <a:pPr marL="636588" indent="-366713" algn="just">
              <a:buNone/>
            </a:pPr>
            <a:endParaRPr lang="pt-BR" sz="2800" dirty="0" smtClean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66713" indent="-1588" algn="just">
              <a:buNone/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O espaço simbólico da piedade é a “capela” (espaço de experiência de Deus, que inclui as celebrações, as práticas religiosas, devocionais, catequéticas, vivência comunitária e apostólica).</a:t>
            </a:r>
          </a:p>
          <a:p>
            <a:pPr marL="441325" indent="-349250" algn="just">
              <a:lnSpc>
                <a:spcPts val="38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836712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980728"/>
            <a:ext cx="7632848" cy="5544616"/>
          </a:xfrm>
        </p:spPr>
        <p:txBody>
          <a:bodyPr>
            <a:normAutofit/>
          </a:bodyPr>
          <a:lstStyle/>
          <a:p>
            <a:pPr marL="441325" indent="-349250" algn="just">
              <a:lnSpc>
                <a:spcPts val="3800"/>
              </a:lnSpc>
              <a:buNone/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Rever e viver a Espiritualidade de Dom Bosco</a:t>
            </a:r>
            <a:endParaRPr lang="pt-BR" sz="2400" dirty="0" smtClean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41325" indent="-349250" algn="just">
              <a:lnSpc>
                <a:spcPts val="3800"/>
              </a:lnSpc>
              <a:buNone/>
            </a:pPr>
            <a:endParaRPr lang="pt-BR" sz="2400" b="1" dirty="0" smtClean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41325" indent="-3492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O Sistema preventivo é método e espiritualidade que fundamentam a ação de educadores salesianos. É também um caminho a ser percorrido junto com os educando, com os quais se vive a espiritualidade juvenil salesiana. Esta é uma proposta de santidade para o jovem, um caminho de vida cristã.</a:t>
            </a: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15616" y="980728"/>
            <a:ext cx="7704856" cy="554461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endParaRPr lang="pt-BR" sz="1000" dirty="0" smtClean="0">
              <a:latin typeface="Arial" pitchFamily="34" charset="0"/>
              <a:cs typeface="Arial" pitchFamily="34" charset="0"/>
            </a:endParaRPr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</a:rPr>
              <a:t>Magistério da Congregação</a:t>
            </a:r>
          </a:p>
          <a:p>
            <a:pPr algn="just">
              <a:spcBef>
                <a:spcPts val="0"/>
              </a:spcBef>
              <a:buNone/>
            </a:pPr>
            <a:endParaRPr lang="pt-BR" sz="2800" dirty="0" smtClean="0"/>
          </a:p>
          <a:p>
            <a:pPr algn="just">
              <a:lnSpc>
                <a:spcPts val="3600"/>
              </a:lnSpc>
              <a:buBlip>
                <a:blip r:embed="rId2"/>
              </a:buBlip>
            </a:pPr>
            <a:r>
              <a:rPr lang="pt-BR" sz="2800" dirty="0" err="1" smtClean="0"/>
              <a:t>Pe</a:t>
            </a:r>
            <a:r>
              <a:rPr lang="pt-BR" sz="2800" dirty="0" smtClean="0"/>
              <a:t>. Pascual Chávez Villanueva, afirma: “Não é de hoje que a Igreja colocou com ênfase a questão da educação no centro da sua ação. Mas a tarefa de formar os jovens a um humanismo integral arrisca ser substituído por modelos que intercabiam o bem pelo útil, a beleza pelo gosto individual”.</a:t>
            </a:r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15616" y="1052736"/>
            <a:ext cx="7704856" cy="547260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endParaRPr lang="pt-BR" sz="1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ts val="4300"/>
              </a:lnSpc>
              <a:buBlip>
                <a:blip r:embed="rId2"/>
              </a:buBlip>
            </a:pPr>
            <a:r>
              <a:rPr lang="pt-BR" sz="2800" dirty="0" smtClean="0"/>
              <a:t>A emergência educativa “não é uma crise de técnicas educativas ou de sistemas. A educação é muito mais que uma técnica. Dom Bosco dizia:  “é questão de coração”. É um processo primordial, semelhante a gestação. Trata-se de formar pessoas, profissionais, cidadãos”.</a:t>
            </a:r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</a:t>
            </a:r>
            <a: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2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836712"/>
            <a:ext cx="7560840" cy="568863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endParaRPr lang="pt-BR" sz="1000" dirty="0" smtClean="0">
              <a:latin typeface="Arial" pitchFamily="34" charset="0"/>
              <a:cs typeface="Arial" pitchFamily="34" charset="0"/>
            </a:endParaRPr>
          </a:p>
          <a:p>
            <a:pPr marL="92075" indent="0" algn="just">
              <a:lnSpc>
                <a:spcPts val="3800"/>
              </a:lnSpc>
              <a:buNone/>
            </a:pPr>
            <a:r>
              <a:rPr lang="pt-BR" sz="2800" dirty="0" smtClean="0"/>
              <a:t>São fatores que acompanham a emergência educativa:</a:t>
            </a:r>
          </a:p>
          <a:p>
            <a:pPr marL="365125" indent="-90488" algn="just">
              <a:buNone/>
            </a:pPr>
            <a:endParaRPr lang="pt-BR" sz="1200" dirty="0" smtClean="0"/>
          </a:p>
          <a:p>
            <a:pPr marL="595313" indent="-412750" algn="just">
              <a:lnSpc>
                <a:spcPts val="3800"/>
              </a:lnSpc>
              <a:buClr>
                <a:schemeClr val="accent4">
                  <a:lumMod val="50000"/>
                </a:schemeClr>
              </a:buClr>
              <a:buFont typeface="+mj-lt"/>
              <a:buAutoNum type="arabicPeriod"/>
            </a:pPr>
            <a:r>
              <a:rPr lang="pt-BR" sz="2600" dirty="0" smtClean="0"/>
              <a:t>A crise da família;</a:t>
            </a:r>
          </a:p>
          <a:p>
            <a:pPr marL="595313" indent="-412750" algn="just">
              <a:lnSpc>
                <a:spcPts val="3800"/>
              </a:lnSpc>
              <a:buClr>
                <a:schemeClr val="accent4">
                  <a:lumMod val="50000"/>
                </a:schemeClr>
              </a:buClr>
              <a:buFont typeface="+mj-lt"/>
              <a:buAutoNum type="arabicPeriod"/>
            </a:pPr>
            <a:r>
              <a:rPr lang="pt-BR" sz="2600" dirty="0" smtClean="0"/>
              <a:t>As dificuldades do sistema escolar e universitário;</a:t>
            </a:r>
          </a:p>
          <a:p>
            <a:pPr marL="595313" indent="-412750" algn="just">
              <a:lnSpc>
                <a:spcPts val="3800"/>
              </a:lnSpc>
              <a:buClr>
                <a:schemeClr val="accent4">
                  <a:lumMod val="50000"/>
                </a:schemeClr>
              </a:buClr>
              <a:buFont typeface="+mj-lt"/>
              <a:buAutoNum type="arabicPeriod"/>
            </a:pPr>
            <a:r>
              <a:rPr lang="pt-BR" sz="2600" dirty="0" smtClean="0"/>
              <a:t>A velocidade das mudanças das condições nas quais se desenrola a vida. </a:t>
            </a:r>
          </a:p>
          <a:p>
            <a:pPr marL="595313" indent="-412750" algn="just">
              <a:lnSpc>
                <a:spcPts val="3800"/>
              </a:lnSpc>
              <a:buClr>
                <a:schemeClr val="accent4">
                  <a:lumMod val="50000"/>
                </a:schemeClr>
              </a:buClr>
              <a:buFont typeface="+mj-lt"/>
              <a:buAutoNum type="arabicPeriod"/>
            </a:pPr>
            <a:r>
              <a:rPr lang="pt-BR" sz="2600" u="sng" dirty="0" smtClean="0"/>
              <a:t>A CRISE DA CULTURA E DA ANTROPOLOGIA.</a:t>
            </a:r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 algn="just">
              <a:lnSpc>
                <a:spcPts val="3200"/>
              </a:lnSpc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764704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2.  LEITURA 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836712"/>
            <a:ext cx="7560840" cy="6021288"/>
          </a:xfrm>
        </p:spPr>
        <p:txBody>
          <a:bodyPr>
            <a:normAutofit/>
          </a:bodyPr>
          <a:lstStyle/>
          <a:p>
            <a:pPr marL="441325" indent="-3492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Capítulo Geral 27</a:t>
            </a:r>
          </a:p>
          <a:p>
            <a:pPr marL="441325" indent="-349250" algn="just">
              <a:lnSpc>
                <a:spcPts val="2200"/>
              </a:lnSpc>
              <a:buNone/>
            </a:pPr>
            <a:endParaRPr lang="pt-BR" sz="2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441325" indent="-3492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dirty="0" smtClean="0"/>
              <a:t>Hoje, além de constatar as mudanças culturais, estamos convencidos de viver </a:t>
            </a:r>
            <a:r>
              <a:rPr lang="pt-BR" sz="2800" i="1" dirty="0" smtClean="0"/>
              <a:t>uma viragem de época </a:t>
            </a:r>
            <a:r>
              <a:rPr lang="pt-BR" sz="2800" dirty="0" smtClean="0"/>
              <a:t>talvez sem precedentes. </a:t>
            </a:r>
          </a:p>
          <a:p>
            <a:pPr marL="441325" indent="-349250" algn="just">
              <a:lnSpc>
                <a:spcPts val="3800"/>
              </a:lnSpc>
              <a:buNone/>
            </a:pPr>
            <a:endParaRPr lang="pt-BR" sz="2800" dirty="0" smtClean="0"/>
          </a:p>
          <a:p>
            <a:pPr marL="441325" indent="-3492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dirty="0" smtClean="0"/>
              <a:t>O Papa Francisco convida-nos a escutar o grito dos pobres, a sair para recolher as necessidades mais urgentes, a viver a cultura do encontro e do diálogo, evitando a autorreferência e encarnando a espiritualidade missionária.</a:t>
            </a:r>
          </a:p>
          <a:p>
            <a:pPr marL="441325" indent="-349250" algn="just">
              <a:lnSpc>
                <a:spcPts val="3800"/>
              </a:lnSpc>
              <a:buBlip>
                <a:blip r:embed="rId2"/>
              </a:buBlip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836712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2.  LEITURA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980728"/>
            <a:ext cx="7560840" cy="5544616"/>
          </a:xfrm>
        </p:spPr>
        <p:txBody>
          <a:bodyPr>
            <a:noAutofit/>
          </a:bodyPr>
          <a:lstStyle/>
          <a:p>
            <a:pPr marL="441325" indent="-360363" algn="just">
              <a:lnSpc>
                <a:spcPts val="4100"/>
              </a:lnSpc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Capítulo Geral 27</a:t>
            </a:r>
          </a:p>
          <a:p>
            <a:pPr marL="441325" indent="-360363" algn="just">
              <a:lnSpc>
                <a:spcPts val="29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lnSpc>
                <a:spcPts val="41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600" dirty="0" smtClean="0">
                <a:latin typeface="Arial" pitchFamily="34" charset="0"/>
                <a:cs typeface="Arial" pitchFamily="34" charset="0"/>
              </a:rPr>
              <a:t>Os jovens são “nossa sarça ardente” através da qual Deus nos fala. É um mistério a respeitar, acolher, do qual perceber os aspectos mais profundos, diante do qual</a:t>
            </a:r>
            <a:r>
              <a:rPr lang="pt-BR" sz="2600" i="1" dirty="0" smtClean="0">
                <a:latin typeface="Arial" pitchFamily="34" charset="0"/>
                <a:cs typeface="Arial" pitchFamily="34" charset="0"/>
              </a:rPr>
              <a:t> tirar as sandálias </a:t>
            </a:r>
            <a:r>
              <a:rPr lang="pt-BR" sz="2600" dirty="0" smtClean="0">
                <a:latin typeface="Arial" pitchFamily="34" charset="0"/>
                <a:cs typeface="Arial" pitchFamily="34" charset="0"/>
              </a:rPr>
              <a:t>para contemplar a revelação de Deus na história de todos e de cada um. Esta forte experiência de Deus permite-nos responder ao clamor dos jovens.</a:t>
            </a:r>
            <a:endParaRPr lang="pt-BR" sz="2600" i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836712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2.  LEITURA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980728"/>
            <a:ext cx="7560840" cy="5544616"/>
          </a:xfrm>
        </p:spPr>
        <p:txBody>
          <a:bodyPr>
            <a:noAutofit/>
          </a:bodyPr>
          <a:lstStyle/>
          <a:p>
            <a:pPr marL="441325" indent="-360363" algn="just">
              <a:lnSpc>
                <a:spcPts val="4100"/>
              </a:lnSpc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Capítulo Geral 27</a:t>
            </a: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lnSpc>
                <a:spcPts val="41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600" dirty="0" smtClean="0">
                <a:latin typeface="Arial" pitchFamily="34" charset="0"/>
                <a:cs typeface="Arial" pitchFamily="34" charset="0"/>
              </a:rPr>
              <a:t>Estamos cientes de que a </a:t>
            </a:r>
            <a:r>
              <a:rPr lang="pt-BR" sz="2600" i="1" dirty="0" smtClean="0">
                <a:latin typeface="Arial" pitchFamily="34" charset="0"/>
                <a:cs typeface="Arial" pitchFamily="34" charset="0"/>
              </a:rPr>
              <a:t>união com Deus </a:t>
            </a:r>
            <a:r>
              <a:rPr lang="pt-BR" sz="2600" dirty="0" smtClean="0">
                <a:latin typeface="Arial" pitchFamily="34" charset="0"/>
                <a:cs typeface="Arial" pitchFamily="34" charset="0"/>
              </a:rPr>
              <a:t>deve ser vivida </a:t>
            </a:r>
            <a:r>
              <a:rPr lang="pt-BR" sz="2600" i="1" dirty="0" smtClean="0">
                <a:latin typeface="Arial" pitchFamily="34" charset="0"/>
                <a:cs typeface="Arial" pitchFamily="34" charset="0"/>
              </a:rPr>
              <a:t>no meio dos jovens. </a:t>
            </a:r>
            <a:r>
              <a:rPr lang="pt-BR" sz="2600" dirty="0" smtClean="0">
                <a:latin typeface="Arial" pitchFamily="34" charset="0"/>
                <a:cs typeface="Arial" pitchFamily="34" charset="0"/>
              </a:rPr>
              <a:t>Nós </a:t>
            </a:r>
            <a:r>
              <a:rPr lang="pt-BR" sz="2600" i="1" dirty="0" smtClean="0">
                <a:latin typeface="Arial" pitchFamily="34" charset="0"/>
                <a:cs typeface="Arial" pitchFamily="34" charset="0"/>
              </a:rPr>
              <a:t>cremos que Deus está a nos esperar nos jovens</a:t>
            </a:r>
            <a:r>
              <a:rPr lang="pt-BR" sz="2600" dirty="0" smtClean="0">
                <a:latin typeface="Arial" pitchFamily="34" charset="0"/>
                <a:cs typeface="Arial" pitchFamily="34" charset="0"/>
              </a:rPr>
              <a:t> para oferecer-nos a graça do encontro com Ele e para dispor-nos a servi-lo neles, reconhecendo-lhes a dignidade e educando-os para a plenitude da vida.</a:t>
            </a:r>
            <a:endParaRPr lang="pt-BR" sz="2600" i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908720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2.  LEITURA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196752"/>
            <a:ext cx="7560840" cy="5328592"/>
          </a:xfrm>
        </p:spPr>
        <p:txBody>
          <a:bodyPr>
            <a:noAutofit/>
          </a:bodyPr>
          <a:lstStyle/>
          <a:p>
            <a:pPr marL="441325" indent="-360363" algn="just">
              <a:lnSpc>
                <a:spcPts val="4100"/>
              </a:lnSpc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Capítulo Geral 27</a:t>
            </a: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lnSpc>
                <a:spcPts val="41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600" dirty="0" smtClean="0">
                <a:latin typeface="Arial" pitchFamily="34" charset="0"/>
                <a:cs typeface="Arial" pitchFamily="34" charset="0"/>
              </a:rPr>
              <a:t>O </a:t>
            </a:r>
            <a:r>
              <a:rPr lang="pt-BR" sz="2600" i="1" dirty="0" smtClean="0">
                <a:latin typeface="Arial" pitchFamily="34" charset="0"/>
                <a:cs typeface="Arial" pitchFamily="34" charset="0"/>
              </a:rPr>
              <a:t>mundo digital</a:t>
            </a:r>
            <a:r>
              <a:rPr lang="pt-BR" sz="2600" dirty="0" smtClean="0">
                <a:latin typeface="Arial" pitchFamily="34" charset="0"/>
                <a:cs typeface="Arial" pitchFamily="34" charset="0"/>
              </a:rPr>
              <a:t>, “novo areópago do tempo moderno”, interpela-nos como educadores dos jovens: esse mundo é um “novo pátio”, um “novo oratório”, que exige a nossa presença e estimula em nós novas formas de evangelização e educação.</a:t>
            </a:r>
            <a:endParaRPr lang="pt-BR" sz="2600" i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556792"/>
            <a:ext cx="7560840" cy="4968552"/>
          </a:xfrm>
        </p:spPr>
        <p:txBody>
          <a:bodyPr>
            <a:normAutofit/>
          </a:bodyPr>
          <a:lstStyle/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Compromisso do Brasil</a:t>
            </a: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596646" indent="-514350"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</a:rPr>
              <a:t>Plano Nacional de Educação – PNE:</a:t>
            </a:r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dirty="0" smtClean="0"/>
          </a:p>
        </p:txBody>
      </p:sp>
      <p:pic>
        <p:nvPicPr>
          <p:cNvPr id="5" name="Picture 2" descr="C:\Users\0502\Pictures\pn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509120"/>
            <a:ext cx="2376264" cy="1800200"/>
          </a:xfrm>
          <a:prstGeom prst="rect">
            <a:avLst/>
          </a:prstGeom>
          <a:noFill/>
        </p:spPr>
      </p:pic>
      <p:sp>
        <p:nvSpPr>
          <p:cNvPr id="10" name="CaixaDeTexto 9"/>
          <p:cNvSpPr txBox="1"/>
          <p:nvPr/>
        </p:nvSpPr>
        <p:spPr>
          <a:xfrm>
            <a:off x="2699792" y="3717032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hlinkClick r:id="rId5"/>
              </a:rPr>
              <a:t>Vídeo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</a:rPr>
              <a:t> PNE</a:t>
            </a:r>
            <a:endParaRPr lang="pt-BR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052736"/>
            <a:ext cx="7560840" cy="5472608"/>
          </a:xfrm>
        </p:spPr>
        <p:txBody>
          <a:bodyPr>
            <a:normAutofit/>
          </a:bodyPr>
          <a:lstStyle/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Magistério da Igreja</a:t>
            </a:r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Papa Francisco</a:t>
            </a: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441325" indent="-360363" algn="just">
              <a:lnSpc>
                <a:spcPts val="33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800" dirty="0" smtClean="0"/>
              <a:t>As profundas mudanças que levaram à disseminação sempre mais ampla de sociedades multiculturais exigem cada vez mais de quem atua no setor escolar e universitário um envolvimento em percursos educativos de confronto e de diálogo, com uma fidelidade corajosa e inovadora que saiba proporcionar o encontro da identidade católica com as diferentes “almas” da sociedade multicultural.</a:t>
            </a: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052736"/>
            <a:ext cx="7560840" cy="5472608"/>
          </a:xfrm>
        </p:spPr>
        <p:txBody>
          <a:bodyPr>
            <a:normAutofit/>
          </a:bodyPr>
          <a:lstStyle/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Magistério da Igreja</a:t>
            </a: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441325" indent="-360363" algn="just">
              <a:lnSpc>
                <a:spcPts val="33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800" dirty="0" smtClean="0"/>
              <a:t>Hoje a educação é destinada a uma geração que muda, e que, cada educador – e toda a Igreja que é mãe educadora – é chamado a “mudar”, no sentido de saber se comunicar com os jovens que tem diante de si.</a:t>
            </a: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052736"/>
            <a:ext cx="7560840" cy="5472608"/>
          </a:xfrm>
        </p:spPr>
        <p:txBody>
          <a:bodyPr>
            <a:normAutofit/>
          </a:bodyPr>
          <a:lstStyle/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Magistério da Igreja</a:t>
            </a: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441325" indent="-360363" algn="just">
              <a:lnSpc>
                <a:spcPts val="33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800" dirty="0" smtClean="0"/>
              <a:t>A educação é um ato de amor, é dar vida. E o amor é exigente, pede o empenho dos melhores recursos, despertar a paixão é colocar-se a caminho junto com os jovens com paciência.</a:t>
            </a:r>
          </a:p>
          <a:p>
            <a:pPr marL="441325" indent="-360363" algn="just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dirty="0" smtClean="0"/>
          </a:p>
          <a:p>
            <a:pPr marL="441325" indent="-360363" algn="just">
              <a:lnSpc>
                <a:spcPts val="33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800" dirty="0" smtClean="0"/>
              <a:t>Os jovens precisam de uma educação de qualidade juntamente com valores, não só enunciados, mas testemunhados.  A coerência é um fator indispensável na educação dos jovens.</a:t>
            </a: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052736"/>
            <a:ext cx="7560840" cy="5472608"/>
          </a:xfrm>
        </p:spPr>
        <p:txBody>
          <a:bodyPr>
            <a:normAutofit/>
          </a:bodyPr>
          <a:lstStyle/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Magistério da Igreja</a:t>
            </a: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441325" indent="-360363" algn="just">
              <a:lnSpc>
                <a:spcPts val="38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800" dirty="0" smtClean="0">
                <a:solidFill>
                  <a:srgbClr val="C00000"/>
                </a:solidFill>
              </a:rPr>
              <a:t> </a:t>
            </a:r>
            <a:r>
              <a:rPr lang="pt-BR" sz="2800" dirty="0" smtClean="0"/>
              <a:t>O educador precisa, ele mesmo de uma formação permanente. Ocorre, portanto, investir para que os professores e administradores possam manter o seu elevado profissionalismo e também a sua fé e a força de suas motivações espirituais.</a:t>
            </a:r>
          </a:p>
          <a:p>
            <a:pPr marL="441325" indent="-360363" algn="just">
              <a:lnSpc>
                <a:spcPts val="33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endParaRPr lang="pt-BR" sz="2800" dirty="0" smtClean="0">
              <a:solidFill>
                <a:srgbClr val="C00000"/>
              </a:solidFill>
            </a:endParaRP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196752"/>
            <a:ext cx="7560840" cy="5328592"/>
          </a:xfrm>
        </p:spPr>
        <p:txBody>
          <a:bodyPr>
            <a:normAutofit/>
          </a:bodyPr>
          <a:lstStyle/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Magistério da Igreja</a:t>
            </a: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441325" indent="-360363" algn="just">
              <a:lnSpc>
                <a:spcPts val="38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r>
              <a:rPr lang="pt-BR" sz="2800" dirty="0" smtClean="0"/>
              <a:t> É necessário que as instituições acadêmicas católicas não se isolem do mundo, mas saibam entrar com coragem no areópago das culturas atuais e se  colocarem em diálogo, conscientes do dom que têm para oferecer a todos.</a:t>
            </a:r>
          </a:p>
          <a:p>
            <a:pPr marL="441325" indent="-360363" algn="just">
              <a:lnSpc>
                <a:spcPts val="38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dirty="0" smtClean="0">
              <a:solidFill>
                <a:srgbClr val="C00000"/>
              </a:solidFill>
            </a:endParaRPr>
          </a:p>
          <a:p>
            <a:pPr marL="441325" indent="-360363" algn="just">
              <a:lnSpc>
                <a:spcPts val="3300"/>
              </a:lnSpc>
              <a:buClr>
                <a:schemeClr val="accent4">
                  <a:lumMod val="50000"/>
                </a:schemeClr>
              </a:buClr>
              <a:buBlip>
                <a:blip r:embed="rId2"/>
              </a:buBlip>
            </a:pPr>
            <a:endParaRPr lang="pt-BR" sz="2800" dirty="0" smtClean="0">
              <a:solidFill>
                <a:srgbClr val="C00000"/>
              </a:solidFill>
            </a:endParaRP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596646" indent="-514350">
              <a:lnSpc>
                <a:spcPts val="3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836712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980728"/>
            <a:ext cx="7560840" cy="5544616"/>
          </a:xfrm>
        </p:spPr>
        <p:txBody>
          <a:bodyPr>
            <a:normAutofit/>
          </a:bodyPr>
          <a:lstStyle/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Magistério da Congregação</a:t>
            </a:r>
            <a:endParaRPr lang="pt-BR" sz="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Pe. Pascual Chávez Villanueva</a:t>
            </a:r>
          </a:p>
          <a:p>
            <a:pPr marL="596646" indent="-514350">
              <a:lnSpc>
                <a:spcPts val="30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365125" indent="-2730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Para a emergência educativa eis algumas vias de saída ou de atenuação. Se o problema é antropológico, a primeira terapia deve ser antropológica, cultural. Devemos recuperar a matriz originária da escola, nascida para humanizar. </a:t>
            </a:r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836712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196752"/>
            <a:ext cx="7560840" cy="5328592"/>
          </a:xfrm>
        </p:spPr>
        <p:txBody>
          <a:bodyPr>
            <a:normAutofit/>
          </a:bodyPr>
          <a:lstStyle/>
          <a:p>
            <a:pPr marL="365125" indent="-2730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Magistério da Congregação</a:t>
            </a:r>
            <a:endParaRPr lang="pt-BR" sz="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365125" indent="-273050" algn="just">
              <a:lnSpc>
                <a:spcPts val="3800"/>
              </a:lnSpc>
              <a:buNone/>
            </a:pPr>
            <a:r>
              <a:rPr lang="pt-BR" sz="2800" dirty="0" smtClean="0"/>
              <a:t> </a:t>
            </a:r>
          </a:p>
          <a:p>
            <a:pPr marL="365125" indent="-2730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dirty="0" smtClean="0"/>
              <a:t>A primeira escola na Grécia antiga chamava-se “Paideia”, isto é, a arte de ajudar a criança a tornar-se plenamente pessoa; no período romano, chamava-se “Humanitas”, a arte de humanizar, no século IV  “Divinitas”, a arte de levar a pessoa à plenitude de Deus”.</a:t>
            </a:r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836712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124744"/>
            <a:ext cx="7560840" cy="5400600"/>
          </a:xfrm>
        </p:spPr>
        <p:txBody>
          <a:bodyPr>
            <a:normAutofit/>
          </a:bodyPr>
          <a:lstStyle/>
          <a:p>
            <a:pPr marL="365125" indent="-2730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Magistério da Congregação</a:t>
            </a:r>
          </a:p>
          <a:p>
            <a:pPr marL="365125" indent="-273050" algn="just">
              <a:lnSpc>
                <a:spcPts val="3800"/>
              </a:lnSpc>
              <a:buNone/>
            </a:pPr>
            <a:endParaRPr lang="pt-BR" sz="2800" dirty="0" smtClean="0"/>
          </a:p>
          <a:p>
            <a:pPr marL="365125" indent="-2730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O novo mundo é uma admirável conquista da ciência, da vontade de concórdia e de defesa dos direitos humanos para todos. Mas estes grandes resultados e conquistas carregam consigo também problemas, desafios e responsabilidades novas, que exigem multíplices e impensáveis tarefas para a educação:</a:t>
            </a:r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836712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1052736"/>
            <a:ext cx="7560840" cy="5472608"/>
          </a:xfrm>
        </p:spPr>
        <p:txBody>
          <a:bodyPr>
            <a:normAutofit/>
          </a:bodyPr>
          <a:lstStyle/>
          <a:p>
            <a:pPr marL="365125" indent="-2730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Magistério da Congregação</a:t>
            </a:r>
          </a:p>
          <a:p>
            <a:pPr marL="365125" indent="-273050" algn="just">
              <a:lnSpc>
                <a:spcPts val="3400"/>
              </a:lnSpc>
              <a:buNone/>
            </a:pPr>
            <a:endParaRPr lang="pt-BR" sz="2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365125" indent="-273050" algn="just">
              <a:buNone/>
            </a:pPr>
            <a:endParaRPr lang="pt-BR" sz="800" dirty="0" smtClean="0">
              <a:latin typeface="Arial" pitchFamily="34" charset="0"/>
              <a:cs typeface="Arial" pitchFamily="34" charset="0"/>
            </a:endParaRPr>
          </a:p>
          <a:p>
            <a:pPr marL="365125" indent="-2730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1. Deveres teóricos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- Numa sociedade caracterizada pelo narcisismo e pelo cinismo mercantil é necessário educar à verdade, criar sentido, engendrar esperança; refundar entusiasmo moral e, a partir daí, o dever; dar energia espiritual para servir  ao bem social e à justiça.</a:t>
            </a:r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836712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980728"/>
            <a:ext cx="7560840" cy="5544616"/>
          </a:xfrm>
        </p:spPr>
        <p:txBody>
          <a:bodyPr>
            <a:normAutofit/>
          </a:bodyPr>
          <a:lstStyle/>
          <a:p>
            <a:pPr marL="365125" indent="-2730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Magistério da Congregação</a:t>
            </a: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365125" indent="-273050" algn="just">
              <a:lnSpc>
                <a:spcPts val="3800"/>
              </a:lnSpc>
              <a:buNone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365125" indent="-2730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2. Deveres históricos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– Numa sociedade determinada pelo pluralismo ideológico, religioso e cultural, fruto de uma irreprimível imigração, é necessário educar à justiça e à solidariedade, em favor de uma convivência respeitosa e solidária.</a:t>
            </a:r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0872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908720"/>
            <a:ext cx="7560840" cy="5616624"/>
          </a:xfrm>
        </p:spPr>
        <p:txBody>
          <a:bodyPr>
            <a:normAutofit/>
          </a:bodyPr>
          <a:lstStyle/>
          <a:p>
            <a:pPr marL="365125" indent="-2730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Magistério da Congregação</a:t>
            </a:r>
          </a:p>
          <a:p>
            <a:pPr marL="365125" indent="-273050" algn="just">
              <a:lnSpc>
                <a:spcPts val="3200"/>
              </a:lnSpc>
              <a:buNone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365125" indent="-2730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 Deveres cívicos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– Para uma formação integral da pessoa, no respeito aos princípios  democráticos de convivência e aos direitos e liberdade fundamentais, a educação abraçará formação e informação, técnica e valores, de modo a forjar antes homens, depois cidadãos, e a seguir profissionais.</a:t>
            </a:r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0872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908720"/>
            <a:ext cx="7560840" cy="5616624"/>
          </a:xfrm>
        </p:spPr>
        <p:txBody>
          <a:bodyPr>
            <a:normAutofit/>
          </a:bodyPr>
          <a:lstStyle/>
          <a:p>
            <a:pPr marL="365125" indent="-2730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Capítulo Geral 27</a:t>
            </a:r>
          </a:p>
          <a:p>
            <a:pPr marL="365125" indent="-273050" algn="just">
              <a:lnSpc>
                <a:spcPts val="3200"/>
              </a:lnSpc>
              <a:buNone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365125" indent="-2730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Promover e defender os direitos humanos e dos menores através da abordagem inovadora do Sistema Preventivo, dando atenção especial ao trabalho infantil e ao comércio sexual, à dependência das drogas e a todas as formas de abuso, à desocupação e migração juvenil e ao tráfico de pessoas.</a:t>
            </a:r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0872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908720"/>
            <a:ext cx="7560840" cy="5616624"/>
          </a:xfrm>
        </p:spPr>
        <p:txBody>
          <a:bodyPr>
            <a:normAutofit/>
          </a:bodyPr>
          <a:lstStyle/>
          <a:p>
            <a:pPr marL="365125" indent="-2730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Capítulo Geral 27</a:t>
            </a:r>
          </a:p>
          <a:p>
            <a:pPr marL="365125" indent="-273050" algn="just">
              <a:lnSpc>
                <a:spcPts val="3200"/>
              </a:lnSpc>
              <a:buNone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365125" indent="-2730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Favorecer nos nossos ambientes um clima de respeito da dignidade dos menores, empenhando-nos para criar as condições que previnam qualquer forma de abuso e de violência.</a:t>
            </a:r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0872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31640" y="908720"/>
            <a:ext cx="7344816" cy="5616624"/>
          </a:xfrm>
        </p:spPr>
        <p:txBody>
          <a:bodyPr>
            <a:normAutofit/>
          </a:bodyPr>
          <a:lstStyle/>
          <a:p>
            <a:pPr marL="365125" indent="-2730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Capítulo Geral 27</a:t>
            </a:r>
          </a:p>
          <a:p>
            <a:pPr marL="365125" indent="-273050" algn="just">
              <a:lnSpc>
                <a:spcPts val="3200"/>
              </a:lnSpc>
              <a:buNone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365125" indent="-273050" algn="just">
              <a:lnSpc>
                <a:spcPts val="3800"/>
              </a:lnSpc>
              <a:buBlip>
                <a:blip r:embed="rId2"/>
              </a:buBlip>
            </a:pPr>
            <a:r>
              <a:rPr lang="pt-BR" sz="3000" dirty="0" smtClean="0">
                <a:latin typeface="Arial" pitchFamily="34" charset="0"/>
                <a:cs typeface="Arial" pitchFamily="34" charset="0"/>
              </a:rPr>
              <a:t>Educar os jovens para a justiça e a legalidade, para dimensão sociopolítica da evangelização e da caridade, acompanhando-os a fim de serem agentes de transformação social numa lógica de serviço ao bem comum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0872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3.  O CAMINHO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31640" y="908720"/>
            <a:ext cx="7344816" cy="5616624"/>
          </a:xfrm>
        </p:spPr>
        <p:txBody>
          <a:bodyPr>
            <a:normAutofit/>
          </a:bodyPr>
          <a:lstStyle/>
          <a:p>
            <a:pPr marL="365125" indent="-273050" algn="just">
              <a:lnSpc>
                <a:spcPts val="3800"/>
              </a:lnSpc>
              <a:buNone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Capítulo Geral 27</a:t>
            </a:r>
          </a:p>
          <a:p>
            <a:pPr marL="365125" indent="-273050" algn="just">
              <a:lnSpc>
                <a:spcPts val="3200"/>
              </a:lnSpc>
              <a:buNone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365125" indent="-2730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Sensibilizar as comunidades e os jovens a respeito da criação, educando para a responsabilidade ecológica mediante atividades concretas de salvaguarda do ambiente e de desenvolvimento sustentável. </a:t>
            </a:r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1110754"/>
          </a:xfrm>
        </p:spPr>
        <p:txBody>
          <a:bodyPr>
            <a:noAutofit/>
          </a:bodyPr>
          <a:lstStyle/>
          <a:p>
            <a:pPr algn="ctr">
              <a:tabLst>
                <a:tab pos="715963" algn="l"/>
              </a:tabLst>
            </a:pPr>
            <a:r>
              <a:rPr lang="pt-BR" sz="3600" b="1" dirty="0" smtClean="0"/>
              <a:t>As 12 tendências da educação</a:t>
            </a:r>
            <a:br>
              <a:rPr lang="pt-BR" sz="3600" b="1" dirty="0" smtClean="0"/>
            </a:br>
            <a:r>
              <a:rPr lang="pt-BR" sz="3600" b="1" dirty="0" smtClean="0"/>
              <a:t> brasileira até 2017</a:t>
            </a:r>
            <a:endParaRPr lang="pt-BR" sz="3600" dirty="0"/>
          </a:p>
        </p:txBody>
      </p:sp>
      <p:pic>
        <p:nvPicPr>
          <p:cNvPr id="3074" name="Picture 2" descr="C:\Users\0502\Pictures\HORIZO~1.JP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1" y="1700808"/>
            <a:ext cx="8172400" cy="5157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0502\Pictures\IMAGENS CARINHAS.jp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204864"/>
            <a:ext cx="8100392" cy="4653136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1475656" y="476672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accent5">
                    <a:lumMod val="50000"/>
                  </a:schemeClr>
                </a:solidFill>
              </a:rPr>
              <a:t>Pesquisa mostra como serão </a:t>
            </a:r>
          </a:p>
          <a:p>
            <a:pPr algn="ctr"/>
            <a:r>
              <a:rPr lang="pt-BR" sz="3600" b="1" dirty="0" smtClean="0">
                <a:solidFill>
                  <a:schemeClr val="accent5">
                    <a:lumMod val="50000"/>
                  </a:schemeClr>
                </a:solidFill>
              </a:rPr>
              <a:t>as escolas em 2030</a:t>
            </a:r>
            <a:endParaRPr lang="pt-BR" sz="36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81724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608" y="1844824"/>
            <a:ext cx="8100392" cy="4680520"/>
          </a:xfrm>
        </p:spPr>
        <p:txBody>
          <a:bodyPr>
            <a:normAutofit/>
          </a:bodyPr>
          <a:lstStyle/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0502\Pictures\TENDNC~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119313"/>
            <a:ext cx="8172400" cy="4738687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1043608" y="620688"/>
            <a:ext cx="72008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900" b="1" dirty="0" smtClean="0">
                <a:solidFill>
                  <a:schemeClr val="accent5">
                    <a:lumMod val="50000"/>
                  </a:schemeClr>
                </a:solidFill>
              </a:rPr>
              <a:t>Relatório aponta novo papel do</a:t>
            </a:r>
          </a:p>
          <a:p>
            <a:pPr algn="ctr"/>
            <a:r>
              <a:rPr lang="pt-BR" sz="2900" b="1" dirty="0" smtClean="0">
                <a:solidFill>
                  <a:schemeClr val="accent5">
                    <a:lumMod val="50000"/>
                  </a:schemeClr>
                </a:solidFill>
              </a:rPr>
              <a:t> professor como tendência</a:t>
            </a:r>
            <a:endParaRPr lang="pt-BR" sz="29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1110754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pt-BR" sz="3200" b="1" dirty="0" smtClean="0"/>
              <a:t>Tendências para universidades do Brasil</a:t>
            </a:r>
            <a:endParaRPr lang="pt-BR" sz="3200" dirty="0"/>
          </a:p>
        </p:txBody>
      </p:sp>
      <p:pic>
        <p:nvPicPr>
          <p:cNvPr id="2050" name="Picture 2" descr="C:\Users\0502\Pictures\imagem ED SUP.jp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124744"/>
            <a:ext cx="8172400" cy="5733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0872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75000"/>
                  </a:schemeClr>
                </a:solidFill>
              </a:rPr>
              <a:t>PARA REFLETIR</a:t>
            </a: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31640" y="620688"/>
            <a:ext cx="7344816" cy="5904656"/>
          </a:xfrm>
        </p:spPr>
        <p:txBody>
          <a:bodyPr>
            <a:normAutofit/>
          </a:bodyPr>
          <a:lstStyle/>
          <a:p>
            <a:pPr marL="365125" indent="-273050" algn="just">
              <a:lnSpc>
                <a:spcPts val="3200"/>
              </a:lnSpc>
              <a:buNone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365125" indent="-273050" algn="just">
              <a:lnSpc>
                <a:spcPts val="3800"/>
              </a:lnSpc>
              <a:buBlip>
                <a:blip r:embed="rId2"/>
              </a:buBlip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“Os desafios das escolas e das universidades católicas do futuro são imensos. Todavia, as palavras do Papa Francisco são de grande encorajamento para renovar a paixão  em educar</a:t>
            </a:r>
            <a:r>
              <a:rPr lang="pt-BR" sz="2400" smtClean="0">
                <a:latin typeface="Arial" pitchFamily="34" charset="0"/>
                <a:cs typeface="Arial" pitchFamily="34" charset="0"/>
              </a:rPr>
              <a:t>: Não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desanimeis diante das dificuldades apresentadas pelo desafio educativo! Educar não é uma profissão, mas uma atitude, um modo de ser; para educar é preciso sair de si mesmo e permanecer no meio dos jovens, acompanhá-los nas etapas do seu crescimento, pondo-se ao seu lado.”</a:t>
            </a:r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0872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75000"/>
                  </a:schemeClr>
                </a:solidFill>
              </a:rPr>
              <a:t>PARA REFLETIR</a:t>
            </a: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31640" y="980728"/>
            <a:ext cx="7344816" cy="5544616"/>
          </a:xfrm>
        </p:spPr>
        <p:txBody>
          <a:bodyPr>
            <a:normAutofit/>
          </a:bodyPr>
          <a:lstStyle/>
          <a:p>
            <a:pPr marL="365125" indent="-273050" algn="just">
              <a:lnSpc>
                <a:spcPts val="3200"/>
              </a:lnSpc>
              <a:buNone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365125" indent="-273050" algn="just">
              <a:lnSpc>
                <a:spcPts val="38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“Dai-lhes esperança, otimismo para o seu caminho no mundo. Ensinai-lhes a ver a beleza e a bondade da criação e do homem, que conserva sempre os vestígios do Criador. Mas, sobretudo, com a vossa vida, sede testemunhas daquilo que comunicais”. </a:t>
            </a:r>
          </a:p>
          <a:p>
            <a:pPr>
              <a:buNone/>
            </a:pPr>
            <a:endParaRPr lang="pt-BR" sz="28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0872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75000"/>
                  </a:schemeClr>
                </a:solidFill>
              </a:rPr>
              <a:t>PARA REFLETIR</a:t>
            </a: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980728"/>
            <a:ext cx="7704856" cy="5544616"/>
          </a:xfrm>
        </p:spPr>
        <p:txBody>
          <a:bodyPr>
            <a:normAutofit/>
          </a:bodyPr>
          <a:lstStyle/>
          <a:p>
            <a:pPr marL="365125" indent="-273050" algn="just">
              <a:lnSpc>
                <a:spcPts val="3200"/>
              </a:lnSpc>
              <a:buNone/>
            </a:pP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ts val="36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 “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Um educador [...] transmite conhecimentos e valores com as suas palavras, mas só será incisivo sobre os jovens se acompanhar as palavras com o testemunho, com a sua coerência de vida. Sem coerência não é possível educar! Sois todos educadores, não há delegações neste campo. Então, a colaboração em espírito de unidade e de comunidade entre os vários componentes educativos é essencial e deve ser favorecida e alimentada.”</a:t>
            </a:r>
            <a:endParaRPr lang="pt-BR" sz="2400" dirty="0" smtClean="0"/>
          </a:p>
          <a:p>
            <a:pPr marL="596646" indent="-514350">
              <a:buClr>
                <a:schemeClr val="accent4">
                  <a:lumMod val="50000"/>
                </a:schemeClr>
              </a:buClr>
              <a:buNone/>
            </a:pPr>
            <a:endParaRPr lang="pt-B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90872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t-BR" sz="4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t-BR" sz="3100" b="1" dirty="0" smtClean="0">
                <a:solidFill>
                  <a:schemeClr val="accent4">
                    <a:lumMod val="75000"/>
                  </a:schemeClr>
                </a:solidFill>
              </a:rPr>
              <a:t>PARA REFLETIR</a:t>
            </a:r>
            <a:r>
              <a:rPr lang="pt-BR" sz="31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BR" sz="4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124744"/>
            <a:ext cx="7704856" cy="5400600"/>
          </a:xfrm>
        </p:spPr>
        <p:txBody>
          <a:bodyPr>
            <a:normAutofit/>
          </a:bodyPr>
          <a:lstStyle/>
          <a:p>
            <a:pPr algn="just">
              <a:lnSpc>
                <a:spcPts val="3600"/>
              </a:lnSpc>
              <a:buBlip>
                <a:blip r:embed="rId2"/>
              </a:buBlip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 “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O colégio pode e deve ser catalisador, ser lugar de encontro e de convergência de toda a comunidade educadora, com a única finalidade de formar, ajudar a crescer como pessoas maduras, simples competentes e honestas, que saibam amar com fidelidade, que saibam levar a vida com uma resposta à vocação de Deus, e a profissão futura como serviço à sociedade.”</a:t>
            </a:r>
          </a:p>
          <a:p>
            <a:pPr algn="just">
              <a:lnSpc>
                <a:spcPts val="3200"/>
              </a:lnSpc>
              <a:buNone/>
            </a:pPr>
            <a:endParaRPr lang="pt-BR" sz="2400" dirty="0" smtClean="0"/>
          </a:p>
          <a:p>
            <a:pPr marL="596646" indent="-514350">
              <a:spcBef>
                <a:spcPts val="0"/>
              </a:spcBef>
              <a:buClr>
                <a:schemeClr val="accent4">
                  <a:lumMod val="50000"/>
                </a:schemeClr>
              </a:buClr>
              <a:buNone/>
            </a:pPr>
            <a:r>
              <a:rPr lang="pt-BR" sz="1800" b="1" dirty="0" smtClean="0">
                <a:solidFill>
                  <a:schemeClr val="accent4">
                    <a:lumMod val="50000"/>
                  </a:schemeClr>
                </a:solidFill>
              </a:rPr>
              <a:t>                        			          </a:t>
            </a:r>
            <a:r>
              <a:rPr lang="pt-BR" sz="1800" dirty="0" smtClean="0"/>
              <a:t>Educar hoje e amanhã</a:t>
            </a:r>
          </a:p>
          <a:p>
            <a:pPr marL="596646" indent="-514350">
              <a:spcBef>
                <a:spcPts val="0"/>
              </a:spcBef>
              <a:buClr>
                <a:schemeClr val="accent4">
                  <a:lumMod val="50000"/>
                </a:schemeClr>
              </a:buClr>
              <a:buNone/>
            </a:pPr>
            <a:r>
              <a:rPr lang="pt-BR" sz="1800" dirty="0" smtClean="0"/>
              <a:t>                   		                    Uma paixão que se renova</a:t>
            </a:r>
          </a:p>
          <a:p>
            <a:pPr marL="596646" indent="-514350">
              <a:spcBef>
                <a:spcPts val="0"/>
              </a:spcBef>
              <a:buClr>
                <a:schemeClr val="accent4">
                  <a:lumMod val="50000"/>
                </a:schemeClr>
              </a:buClr>
              <a:buNone/>
            </a:pPr>
            <a:r>
              <a:rPr lang="pt-BR" sz="1800" dirty="0" smtClean="0"/>
              <a:t>                                                             Instrumentum laboris - 2014</a:t>
            </a:r>
            <a:endParaRPr lang="pt-BR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619672" y="908720"/>
            <a:ext cx="6696744" cy="4464496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r>
              <a:rPr lang="pt-BR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“A esperança tem duas filhas lindas, </a:t>
            </a:r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pt-BR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indignação e a coragem.</a:t>
            </a:r>
            <a:r>
              <a:rPr lang="pt-BR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A indignação nos ensina a não aceitar as coisas como estão;</a:t>
            </a:r>
          </a:p>
          <a:p>
            <a:pPr marL="0" indent="0" algn="ctr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r>
              <a:rPr lang="pt-BR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a coragem a mudá-las”.</a:t>
            </a:r>
          </a:p>
          <a:p>
            <a:pPr marL="0" indent="0" algn="just">
              <a:lnSpc>
                <a:spcPct val="150000"/>
              </a:lnSpc>
              <a:buClr>
                <a:schemeClr val="accent4">
                  <a:lumMod val="50000"/>
                </a:schemeClr>
              </a:buClr>
              <a:buNone/>
            </a:pPr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               Santo Agostinho.</a:t>
            </a:r>
          </a:p>
          <a:p>
            <a:pPr marL="0" indent="0" algn="just">
              <a:lnSpc>
                <a:spcPts val="41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ts val="41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764704"/>
          </a:xfrm>
        </p:spPr>
        <p:txBody>
          <a:bodyPr>
            <a:normAutofit/>
          </a:bodyPr>
          <a:lstStyle/>
          <a:p>
            <a:pPr algn="ctr"/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FONTES BIBLIOGRÁFICAS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836712"/>
            <a:ext cx="7560840" cy="5688632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pt-BR" sz="1600" b="1" dirty="0" smtClean="0"/>
              <a:t>ANS. </a:t>
            </a:r>
            <a:r>
              <a:rPr lang="pt-BR" sz="1600" b="1" i="1" dirty="0" smtClean="0"/>
              <a:t>O </a:t>
            </a:r>
            <a:r>
              <a:rPr lang="pt-BR" sz="1600" b="1" i="1" dirty="0" err="1" smtClean="0"/>
              <a:t>Reitor-Mor</a:t>
            </a:r>
            <a:r>
              <a:rPr lang="pt-BR" sz="1600" b="1" dirty="0" smtClean="0"/>
              <a:t>: a perspectiva </a:t>
            </a:r>
            <a:r>
              <a:rPr lang="pt-BR" sz="1600" b="1" dirty="0" err="1" smtClean="0"/>
              <a:t>salesiana</a:t>
            </a:r>
            <a:r>
              <a:rPr lang="pt-BR" sz="1600" b="1" dirty="0" smtClean="0"/>
              <a:t> nas Instituições para a Educação Superior. Roma, 12 jul. 2012. Disponível em: &lt;</a:t>
            </a:r>
            <a:r>
              <a:rPr lang="pt-BR" sz="1600" dirty="0" smtClean="0"/>
              <a:t>http://www.infoans.org/1.asp?</a:t>
            </a:r>
            <a:r>
              <a:rPr lang="pt-BR" sz="1600" dirty="0" err="1" smtClean="0"/>
              <a:t>sez</a:t>
            </a:r>
            <a:r>
              <a:rPr lang="pt-BR" sz="1600" dirty="0" smtClean="0"/>
              <a:t>=1&amp;</a:t>
            </a:r>
            <a:r>
              <a:rPr lang="pt-BR" sz="1600" dirty="0" err="1" smtClean="0"/>
              <a:t>sotSez</a:t>
            </a:r>
            <a:r>
              <a:rPr lang="pt-BR" sz="1600" dirty="0" smtClean="0"/>
              <a:t> =13&amp;</a:t>
            </a:r>
            <a:r>
              <a:rPr lang="pt-BR" sz="1600" dirty="0" err="1" smtClean="0"/>
              <a:t>doc</a:t>
            </a:r>
            <a:r>
              <a:rPr lang="pt-BR" sz="1600" dirty="0" smtClean="0"/>
              <a:t>=8091&amp;</a:t>
            </a:r>
            <a:r>
              <a:rPr lang="pt-BR" sz="1600" dirty="0" err="1" smtClean="0"/>
              <a:t>lingua</a:t>
            </a:r>
            <a:r>
              <a:rPr lang="pt-BR" sz="1600" dirty="0" smtClean="0"/>
              <a:t>=5</a:t>
            </a:r>
            <a:r>
              <a:rPr lang="pt-BR" sz="1600" b="1" i="1" dirty="0" smtClean="0"/>
              <a:t>&gt;.</a:t>
            </a:r>
            <a:endParaRPr lang="pt-BR" sz="1600" dirty="0" smtClean="0"/>
          </a:p>
          <a:p>
            <a:pPr>
              <a:lnSpc>
                <a:spcPts val="2600"/>
              </a:lnSpc>
            </a:pPr>
            <a:r>
              <a:rPr lang="pt-BR" sz="1600" dirty="0" smtClean="0"/>
              <a:t>BOSCO, São João. </a:t>
            </a:r>
            <a:r>
              <a:rPr lang="pt-BR" sz="1600" i="1" dirty="0" smtClean="0"/>
              <a:t>Ensinamentos de vida espiritual</a:t>
            </a:r>
            <a:r>
              <a:rPr lang="pt-BR" sz="1600" dirty="0" smtClean="0"/>
              <a:t> – uma antologia. 1. ed. Introdução e notas de Aldo </a:t>
            </a:r>
            <a:r>
              <a:rPr lang="pt-BR" sz="1600" dirty="0" err="1" smtClean="0"/>
              <a:t>Giraudo</a:t>
            </a:r>
            <a:r>
              <a:rPr lang="pt-BR" sz="1600" dirty="0" smtClean="0"/>
              <a:t>. Brasília: Editora Dom Bosco, 2014.</a:t>
            </a:r>
          </a:p>
          <a:p>
            <a:pPr>
              <a:lnSpc>
                <a:spcPts val="2600"/>
              </a:lnSpc>
            </a:pPr>
            <a:r>
              <a:rPr lang="pt-BR" sz="1600" dirty="0" smtClean="0"/>
              <a:t>BRASIL. Lei nº 13.005, de 25 de junho de 2014. </a:t>
            </a:r>
            <a:r>
              <a:rPr lang="pt-BR" sz="1600" i="1" dirty="0" smtClean="0"/>
              <a:t>DOU nº 120-A</a:t>
            </a:r>
            <a:r>
              <a:rPr lang="pt-BR" sz="1600" dirty="0" smtClean="0"/>
              <a:t>, Edição Extra, quinta-feira, 26 de junho de 2014, Seção 1, Página 1/7. Disponível em: &lt;http://anec.org.br/wp-content/uploads/2014/06/LEI-N%C2%BA-13.005-DE-25-DE-JUNHO-DE-2014.</a:t>
            </a:r>
            <a:r>
              <a:rPr lang="pt-BR" sz="1600" dirty="0" err="1" smtClean="0"/>
              <a:t>pdf</a:t>
            </a:r>
            <a:r>
              <a:rPr lang="pt-BR" sz="1600" dirty="0" smtClean="0"/>
              <a:t>&gt;.</a:t>
            </a:r>
          </a:p>
          <a:p>
            <a:pPr>
              <a:lnSpc>
                <a:spcPts val="2600"/>
              </a:lnSpc>
            </a:pPr>
            <a:r>
              <a:rPr lang="pt-BR" sz="1600" dirty="0" smtClean="0"/>
              <a:t>CAPÍTULO GERAL XXVII SALESIANOS DE DOM BOSCO “TESTEMUNHAS DA RADICALIDADE EVANGÉLICA” - trabalho e temperança. </a:t>
            </a:r>
            <a:r>
              <a:rPr lang="pt-BR" sz="1600" i="1" dirty="0" smtClean="0"/>
              <a:t>Documentos Capitulares CG27 n. 418</a:t>
            </a:r>
            <a:r>
              <a:rPr lang="pt-BR" sz="1600" dirty="0" smtClean="0"/>
              <a:t>, Roma 22 fev./12 abr. 2014. Brasília: Editora Dom Bosco, [s.d.].</a:t>
            </a:r>
          </a:p>
          <a:p>
            <a:pPr>
              <a:lnSpc>
                <a:spcPts val="2600"/>
              </a:lnSpc>
            </a:pPr>
            <a:r>
              <a:rPr lang="pt-BR" sz="1600" dirty="0" smtClean="0"/>
              <a:t>ESCOLA de qualidade para todos: conheça os desafios da educação brasileira. [s.d.]. Disponível em: &lt;http://educacao.uol.com.br/album/2014/04/28/10-desafios-da-educacao-brasileira.htm#</a:t>
            </a:r>
            <a:r>
              <a:rPr lang="pt-BR" sz="1600" dirty="0" err="1" smtClean="0">
                <a:hlinkClick r:id="rId2"/>
              </a:rPr>
              <a:t>fotoNav</a:t>
            </a:r>
            <a:r>
              <a:rPr lang="pt-BR" sz="1600" dirty="0" smtClean="0"/>
              <a:t>=1&gt;.</a:t>
            </a:r>
            <a:endParaRPr lang="pt-BR" sz="1600" b="1" dirty="0" smtClean="0"/>
          </a:p>
          <a:p>
            <a:pPr>
              <a:lnSpc>
                <a:spcPts val="2600"/>
              </a:lnSpc>
            </a:pPr>
            <a:endParaRPr lang="pt-BR" sz="1600" dirty="0" smtClean="0"/>
          </a:p>
          <a:p>
            <a:pPr marL="92075" indent="-11113" algn="just">
              <a:lnSpc>
                <a:spcPts val="26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1600" dirty="0" smtClean="0">
              <a:latin typeface="Arial" pitchFamily="34" charset="0"/>
              <a:cs typeface="Arial" pitchFamily="34" charset="0"/>
            </a:endParaRPr>
          </a:p>
          <a:p>
            <a:pPr marL="92075" indent="-11113" algn="just">
              <a:lnSpc>
                <a:spcPts val="26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1600" dirty="0" smtClean="0">
              <a:latin typeface="Arial" pitchFamily="34" charset="0"/>
              <a:cs typeface="Arial" pitchFamily="34" charset="0"/>
            </a:endParaRPr>
          </a:p>
          <a:p>
            <a:pPr marL="92075" indent="-11113" algn="just">
              <a:lnSpc>
                <a:spcPts val="26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1800" dirty="0" smtClean="0">
              <a:latin typeface="Arial" pitchFamily="34" charset="0"/>
              <a:cs typeface="Arial" pitchFamily="34" charset="0"/>
            </a:endParaRPr>
          </a:p>
          <a:p>
            <a:pPr marL="92075" indent="-11113" algn="just">
              <a:buClr>
                <a:schemeClr val="accent4">
                  <a:lumMod val="50000"/>
                </a:schemeClr>
              </a:buClr>
              <a:buNone/>
            </a:pPr>
            <a:endParaRPr lang="pt-BR" sz="1800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000" i="1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buClr>
                <a:schemeClr val="accent4">
                  <a:lumMod val="50000"/>
                </a:schemeClr>
              </a:buClr>
              <a:buNone/>
            </a:pPr>
            <a:endParaRPr lang="pt-BR" sz="2000" i="1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lnSpc>
                <a:spcPts val="41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600" i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764704"/>
          </a:xfrm>
        </p:spPr>
        <p:txBody>
          <a:bodyPr>
            <a:normAutofit/>
          </a:bodyPr>
          <a:lstStyle/>
          <a:p>
            <a:pPr algn="ctr"/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FONTES BIBLIOGRÁFICAS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908720"/>
            <a:ext cx="7560840" cy="5616624"/>
          </a:xfrm>
        </p:spPr>
        <p:txBody>
          <a:bodyPr>
            <a:noAutofit/>
          </a:bodyPr>
          <a:lstStyle/>
          <a:p>
            <a:pPr>
              <a:lnSpc>
                <a:spcPts val="2300"/>
              </a:lnSpc>
            </a:pPr>
            <a:r>
              <a:rPr lang="pt-BR" sz="1600" dirty="0" smtClean="0"/>
              <a:t>GOMES, Patrícia. As 12 tendências da educação brasileira até 2017. </a:t>
            </a:r>
            <a:r>
              <a:rPr lang="pt-BR" sz="1600" i="1" dirty="0" smtClean="0"/>
              <a:t>Porvir</a:t>
            </a:r>
            <a:r>
              <a:rPr lang="pt-BR" sz="1600" dirty="0" smtClean="0"/>
              <a:t>, 23 nov. 2012. Disponível em: &lt;http://porvir.org/porpensar/12-tendencias-da-educacao-brasileira-ate-2017/20121123&gt;.</a:t>
            </a:r>
          </a:p>
          <a:p>
            <a:pPr>
              <a:lnSpc>
                <a:spcPts val="2300"/>
              </a:lnSpc>
            </a:pPr>
            <a:r>
              <a:rPr lang="pt-BR" sz="1600" dirty="0" smtClean="0"/>
              <a:t>http://www.youtube.com/watch?v=KuJ8KhcPPP8.</a:t>
            </a:r>
          </a:p>
          <a:p>
            <a:pPr fontAlgn="base">
              <a:lnSpc>
                <a:spcPts val="2300"/>
              </a:lnSpc>
            </a:pPr>
            <a:r>
              <a:rPr lang="pt-BR" sz="1600" dirty="0" smtClean="0"/>
              <a:t>KALENA, Fernanda. Pesquisa mostra como serão as escolas em 2030. </a:t>
            </a:r>
            <a:r>
              <a:rPr lang="pt-BR" sz="1600" i="1" dirty="0" smtClean="0"/>
              <a:t>Porvir</a:t>
            </a:r>
            <a:r>
              <a:rPr lang="pt-BR" sz="1600" dirty="0" smtClean="0"/>
              <a:t>, 16 out. 2014. Disponível em: &lt;http://porvir.org/porpensar/pesquisa-mostra-como-serao-escolas-em-2030/20141016&gt;.</a:t>
            </a:r>
            <a:endParaRPr lang="pt-BR" sz="1600" b="1" dirty="0" smtClean="0"/>
          </a:p>
          <a:p>
            <a:pPr>
              <a:lnSpc>
                <a:spcPts val="2300"/>
              </a:lnSpc>
            </a:pPr>
            <a:r>
              <a:rPr lang="pt-BR" sz="1600" dirty="0" smtClean="0"/>
              <a:t>______. Tendências para universidades do Brasil. </a:t>
            </a:r>
            <a:r>
              <a:rPr lang="pt-BR" sz="1600" b="1" i="1" dirty="0" smtClean="0"/>
              <a:t>Porvir</a:t>
            </a:r>
            <a:r>
              <a:rPr lang="pt-BR" sz="1600" dirty="0" smtClean="0"/>
              <a:t>, 10 out. 2014. Disponível em: &lt;http://porvir.org/porpensar/tendencias-para-universidades-brasil-em-5-anos/ 20141010&gt;.</a:t>
            </a:r>
          </a:p>
          <a:p>
            <a:pPr fontAlgn="base">
              <a:lnSpc>
                <a:spcPts val="2300"/>
              </a:lnSpc>
            </a:pPr>
            <a:r>
              <a:rPr lang="pt-BR" sz="1600" dirty="0" smtClean="0"/>
              <a:t>PAPA FRANCISCO.</a:t>
            </a:r>
            <a:r>
              <a:rPr lang="pt-BR" sz="1600" b="1" dirty="0" smtClean="0"/>
              <a:t> </a:t>
            </a:r>
            <a:r>
              <a:rPr lang="pt-BR" sz="1600" i="1" dirty="0" smtClean="0"/>
              <a:t>Papa Francisco fala de amor, preparo e coerência na educação</a:t>
            </a:r>
            <a:r>
              <a:rPr lang="pt-BR" sz="1600" dirty="0" smtClean="0"/>
              <a:t>. Vaticano, 25 fev. 2014. Disponível em: &lt;http://www.salesianos.com.br/noticias-gerais/item/1085-papa-francisco-fala-de-amor-preparo-e-coerencia-na-educacao&gt;.</a:t>
            </a:r>
            <a:endParaRPr lang="pt-BR" sz="1600" b="1" i="1" dirty="0" smtClean="0"/>
          </a:p>
          <a:p>
            <a:pPr>
              <a:lnSpc>
                <a:spcPts val="2300"/>
              </a:lnSpc>
            </a:pPr>
            <a:r>
              <a:rPr lang="pt-BR" sz="1600" dirty="0" smtClean="0"/>
              <a:t>SCARAMUSSA, Tarcísio; SILVA FILHO, Genésio Zeferino </a:t>
            </a:r>
            <a:r>
              <a:rPr lang="pt-BR" sz="1600" dirty="0" err="1" smtClean="0"/>
              <a:t>da.</a:t>
            </a:r>
            <a:r>
              <a:rPr lang="pt-BR" sz="1600" dirty="0" smtClean="0"/>
              <a:t> </a:t>
            </a:r>
            <a:r>
              <a:rPr lang="pt-BR" sz="1600" i="1" dirty="0" smtClean="0"/>
              <a:t>Pedagogia do amor</a:t>
            </a:r>
            <a:r>
              <a:rPr lang="pt-BR" sz="1600" dirty="0" smtClean="0"/>
              <a:t>: o Sistema Preventivo de Dom Bosco. Rede </a:t>
            </a:r>
            <a:r>
              <a:rPr lang="pt-BR" sz="1600" dirty="0" err="1" smtClean="0"/>
              <a:t>Salesiana</a:t>
            </a:r>
            <a:r>
              <a:rPr lang="pt-BR" sz="1600" dirty="0" smtClean="0"/>
              <a:t> de Escolas. Projeto Formação de Professores, [s.d.]. Disponível em: &lt;http://www.fasne.edu.br/site/public/site/pdf/ pedagogia_amor_sistema_preventivo_dom_bosco.pdf&gt;.</a:t>
            </a:r>
          </a:p>
          <a:p>
            <a:pPr marL="92075" indent="-11113" algn="just">
              <a:lnSpc>
                <a:spcPts val="2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1600" dirty="0" smtClean="0">
              <a:latin typeface="Arial" pitchFamily="34" charset="0"/>
              <a:cs typeface="Arial" pitchFamily="34" charset="0"/>
            </a:endParaRPr>
          </a:p>
          <a:p>
            <a:pPr marL="92075" indent="-11113" algn="just">
              <a:lnSpc>
                <a:spcPts val="2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1600" dirty="0" smtClean="0">
              <a:latin typeface="Arial" pitchFamily="34" charset="0"/>
              <a:cs typeface="Arial" pitchFamily="34" charset="0"/>
            </a:endParaRPr>
          </a:p>
          <a:p>
            <a:pPr marL="92075" indent="-11113" algn="just">
              <a:lnSpc>
                <a:spcPts val="2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1600" dirty="0" smtClean="0">
              <a:latin typeface="Arial" pitchFamily="34" charset="0"/>
              <a:cs typeface="Arial" pitchFamily="34" charset="0"/>
            </a:endParaRPr>
          </a:p>
          <a:p>
            <a:pPr marL="92075" indent="-11113" algn="just">
              <a:lnSpc>
                <a:spcPts val="2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1800" dirty="0" smtClean="0">
              <a:latin typeface="Arial" pitchFamily="34" charset="0"/>
              <a:cs typeface="Arial" pitchFamily="34" charset="0"/>
            </a:endParaRPr>
          </a:p>
          <a:p>
            <a:pPr marL="92075" indent="-11113" algn="just">
              <a:lnSpc>
                <a:spcPts val="2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1800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lnSpc>
                <a:spcPts val="2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000" i="1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lnSpc>
                <a:spcPts val="2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000" i="1" dirty="0" smtClean="0">
              <a:latin typeface="Arial" pitchFamily="34" charset="0"/>
              <a:cs typeface="Arial" pitchFamily="34" charset="0"/>
            </a:endParaRPr>
          </a:p>
          <a:p>
            <a:pPr marL="441325" indent="-360363" algn="just">
              <a:lnSpc>
                <a:spcPts val="2300"/>
              </a:lnSpc>
              <a:buClr>
                <a:schemeClr val="accent4">
                  <a:lumMod val="50000"/>
                </a:schemeClr>
              </a:buClr>
              <a:buNone/>
            </a:pPr>
            <a:endParaRPr lang="pt-BR" sz="2600" i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779912" y="2708920"/>
            <a:ext cx="21602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D176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OBRIGADO</a:t>
            </a:r>
            <a:endParaRPr lang="pt-BR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1D1767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5" name="Imagem 10" descr="Pomba.jp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356992"/>
            <a:ext cx="1331912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4"/>
          <p:cNvSpPr>
            <a:spLocks noChangeArrowheads="1"/>
          </p:cNvSpPr>
          <p:nvPr/>
        </p:nvSpPr>
        <p:spPr bwMode="blackWhite">
          <a:xfrm>
            <a:off x="1331640" y="4725144"/>
            <a:ext cx="7488832" cy="1657350"/>
          </a:xfrm>
          <a:prstGeom prst="roundRect">
            <a:avLst>
              <a:gd name="adj" fmla="val 16667"/>
            </a:avLst>
          </a:prstGeom>
          <a:noFill/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pt-BR" sz="2000" b="1" dirty="0">
              <a:solidFill>
                <a:srgbClr val="2A1E58"/>
              </a:solidFill>
              <a:latin typeface="Bookman Old Style" pitchFamily="18" charset="0"/>
            </a:endParaRPr>
          </a:p>
          <a:p>
            <a:pPr>
              <a:defRPr/>
            </a:pPr>
            <a:endParaRPr lang="pt-BR" sz="2000" b="1" dirty="0">
              <a:solidFill>
                <a:srgbClr val="2A1E58"/>
              </a:solidFill>
              <a:latin typeface="Bookman Old Style" pitchFamily="18" charset="0"/>
            </a:endParaRPr>
          </a:p>
          <a:p>
            <a:pPr>
              <a:defRPr/>
            </a:pPr>
            <a:r>
              <a:rPr lang="pt-BR" sz="1400" b="1" dirty="0">
                <a:solidFill>
                  <a:srgbClr val="2A1E58"/>
                </a:solidFill>
                <a:latin typeface="Bookman Old Style" pitchFamily="18" charset="0"/>
              </a:rPr>
              <a:t>Palestrante: Pe. José </a:t>
            </a:r>
            <a:r>
              <a:rPr lang="pt-BR" sz="1400" b="1" dirty="0" err="1">
                <a:solidFill>
                  <a:srgbClr val="2A1E58"/>
                </a:solidFill>
                <a:latin typeface="Bookman Old Style" pitchFamily="18" charset="0"/>
              </a:rPr>
              <a:t>Marinoni</a:t>
            </a:r>
            <a:endParaRPr lang="pt-BR" sz="1400" b="1" dirty="0">
              <a:solidFill>
                <a:srgbClr val="2A1E58"/>
              </a:solidFill>
              <a:latin typeface="Bookman Old Style" pitchFamily="18" charset="0"/>
            </a:endParaRPr>
          </a:p>
          <a:p>
            <a:pPr>
              <a:defRPr/>
            </a:pPr>
            <a:endParaRPr lang="pt-BR" sz="900" dirty="0">
              <a:solidFill>
                <a:srgbClr val="2A1E58"/>
              </a:solidFill>
              <a:latin typeface="Bookman Old Style" pitchFamily="18" charset="0"/>
            </a:endParaRPr>
          </a:p>
          <a:p>
            <a:pPr>
              <a:defRPr/>
            </a:pPr>
            <a:r>
              <a:rPr lang="pt-BR" sz="1400" dirty="0">
                <a:solidFill>
                  <a:srgbClr val="2A1E58"/>
                </a:solidFill>
                <a:latin typeface="Bookman Old Style" pitchFamily="18" charset="0"/>
              </a:rPr>
              <a:t>Reitor da Universidade Católica Dom Bosco –UCDB</a:t>
            </a:r>
          </a:p>
          <a:p>
            <a:pPr>
              <a:defRPr/>
            </a:pPr>
            <a:r>
              <a:rPr lang="pt-BR" sz="1400" b="1" dirty="0">
                <a:solidFill>
                  <a:srgbClr val="2A1E58"/>
                </a:solidFill>
                <a:latin typeface="Bookman Old Style" pitchFamily="18" charset="0"/>
              </a:rPr>
              <a:t>www.ucdb.br</a:t>
            </a:r>
          </a:p>
          <a:p>
            <a:pPr>
              <a:defRPr/>
            </a:pPr>
            <a:endParaRPr lang="pt-BR" sz="900" dirty="0">
              <a:solidFill>
                <a:srgbClr val="2A1E58"/>
              </a:solidFill>
              <a:latin typeface="Bookman Old Style" pitchFamily="18" charset="0"/>
            </a:endParaRPr>
          </a:p>
          <a:p>
            <a:pPr>
              <a:defRPr/>
            </a:pPr>
            <a:endParaRPr lang="pt-BR" b="1" dirty="0">
              <a:solidFill>
                <a:srgbClr val="2A1E58"/>
              </a:solidFill>
              <a:latin typeface="Bookman Old Style" pitchFamily="18" charset="0"/>
            </a:endParaRPr>
          </a:p>
          <a:p>
            <a:pPr>
              <a:defRPr/>
            </a:pPr>
            <a:endParaRPr lang="pt-BR" sz="1200" b="1" dirty="0">
              <a:effectLst>
                <a:outerShdw blurRad="38100" dist="38100" dir="2700000" algn="tl">
                  <a:srgbClr val="C0C0C0"/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ício">
  <a:themeElements>
    <a:clrScheme name="Solstí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í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í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1512</TotalTime>
  <Words>2914</Words>
  <Application>Microsoft Office PowerPoint</Application>
  <PresentationFormat>Apresentação na tela (4:3)</PresentationFormat>
  <Paragraphs>341</Paragraphs>
  <Slides>64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64</vt:i4>
      </vt:variant>
    </vt:vector>
  </HeadingPairs>
  <TitlesOfParts>
    <vt:vector size="65" baseType="lpstr">
      <vt:lpstr>Solstício</vt:lpstr>
      <vt:lpstr>Slide 1</vt:lpstr>
      <vt:lpstr> ESCOPO DA CONGREGAÇÃO SALESIANA  </vt:lpstr>
      <vt:lpstr>   A partir da metodologia do CG27 faremos:   </vt:lpstr>
      <vt:lpstr>   A partir da metodologia do CG27 faremos:   </vt:lpstr>
      <vt:lpstr>   A partir da metodologia do CG27 faremos:   </vt:lpstr>
      <vt:lpstr> PREMISSAS  </vt:lpstr>
      <vt:lpstr>  PREMISSAS </vt:lpstr>
      <vt:lpstr>PREMISSAS</vt:lpstr>
      <vt:lpstr>ESCUTA DO CENÁRIO DA  EDUCAÇÃO BRASILEIRA</vt:lpstr>
      <vt:lpstr> DESAFIOS DA EDUCAÇÃO BRASILEIRA</vt:lpstr>
      <vt:lpstr>DESAFIOS DA EDUCAÇÃO BRASILEIRA</vt:lpstr>
      <vt:lpstr>DESAFIOS DA EDUCAÇÃO BRASILEIRA</vt:lpstr>
      <vt:lpstr>DESAFIOS DA EDUCAÇÃO BRASILEIRA</vt:lpstr>
      <vt:lpstr>DESAFIOS DA EDUCAÇÃO BRASILEIRA</vt:lpstr>
      <vt:lpstr>DESAFIOS DA EDUCAÇÃO BRASILEIRA</vt:lpstr>
      <vt:lpstr>DESAFIOS DA EDUCAÇÃO BRASILEIRA</vt:lpstr>
      <vt:lpstr>DESAFIOS DA EDUCAÇÃO BRASILEIRA</vt:lpstr>
      <vt:lpstr>   2.  LEITURA  </vt:lpstr>
      <vt:lpstr>   2.  LEITURA  </vt:lpstr>
      <vt:lpstr>   2.  LEITURA  </vt:lpstr>
      <vt:lpstr>   2.  LEITURA  </vt:lpstr>
      <vt:lpstr>   2.  LEITURA  </vt:lpstr>
      <vt:lpstr>   2.  LEITURA  </vt:lpstr>
      <vt:lpstr>   2.  LEITURA  </vt:lpstr>
      <vt:lpstr>   2.  LEITURA  </vt:lpstr>
      <vt:lpstr>   2.  LEITURA  </vt:lpstr>
      <vt:lpstr>   2.  LEITURA  </vt:lpstr>
      <vt:lpstr>   2.  LEITURA  </vt:lpstr>
      <vt:lpstr>   2.  LEITURA  </vt:lpstr>
      <vt:lpstr>   2.  LEITURA  </vt:lpstr>
      <vt:lpstr>   2.  LEITURA  </vt:lpstr>
      <vt:lpstr>   2.  LEITURA  </vt:lpstr>
      <vt:lpstr>  2.  LEITURA  </vt:lpstr>
      <vt:lpstr>2.  LEITURA</vt:lpstr>
      <vt:lpstr>2.  LEITURA</vt:lpstr>
      <vt:lpstr>2.  LEITURA</vt:lpstr>
      <vt:lpstr>   3.  O CAMINHO </vt:lpstr>
      <vt:lpstr>  3.  O CAMINHO </vt:lpstr>
      <vt:lpstr>  3.  O CAMINHO </vt:lpstr>
      <vt:lpstr>  3.  O CAMINHO </vt:lpstr>
      <vt:lpstr>  3.  O CAMINHO </vt:lpstr>
      <vt:lpstr>  3.  O CAMINHO </vt:lpstr>
      <vt:lpstr>  3.  O CAMINHO </vt:lpstr>
      <vt:lpstr>  3.  O CAMINHO </vt:lpstr>
      <vt:lpstr>  3.  O CAMINHO </vt:lpstr>
      <vt:lpstr>  3.  O CAMINHO </vt:lpstr>
      <vt:lpstr>  3.  O CAMINHO </vt:lpstr>
      <vt:lpstr>  3.  O CAMINHO </vt:lpstr>
      <vt:lpstr>  3.  O CAMINHO </vt:lpstr>
      <vt:lpstr>  3.  O CAMINHO </vt:lpstr>
      <vt:lpstr>  3.  O CAMINHO </vt:lpstr>
      <vt:lpstr>  3.  O CAMINHO </vt:lpstr>
      <vt:lpstr>As 12 tendências da educação  brasileira até 2017</vt:lpstr>
      <vt:lpstr>Slide 54</vt:lpstr>
      <vt:lpstr>   </vt:lpstr>
      <vt:lpstr>Tendências para universidades do Brasil</vt:lpstr>
      <vt:lpstr> PARA REFLETIR  </vt:lpstr>
      <vt:lpstr> PARA REFLETIR  </vt:lpstr>
      <vt:lpstr> PARA REFLETIR  </vt:lpstr>
      <vt:lpstr> PARA REFLETIR  </vt:lpstr>
      <vt:lpstr>Slide 61</vt:lpstr>
      <vt:lpstr>FONTES BIBLIOGRÁFICAS</vt:lpstr>
      <vt:lpstr>FONTES BIBLIOGRÁFICAS</vt:lpstr>
      <vt:lpstr>Slide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0502</dc:creator>
  <cp:lastModifiedBy>0502</cp:lastModifiedBy>
  <cp:revision>254</cp:revision>
  <dcterms:created xsi:type="dcterms:W3CDTF">2014-11-06T11:54:50Z</dcterms:created>
  <dcterms:modified xsi:type="dcterms:W3CDTF">2014-11-13T13:15:06Z</dcterms:modified>
</cp:coreProperties>
</file>