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45" r:id="rId2"/>
  </p:sldMasterIdLst>
  <p:notesMasterIdLst>
    <p:notesMasterId r:id="rId66"/>
  </p:notesMasterIdLst>
  <p:sldIdLst>
    <p:sldId id="256" r:id="rId3"/>
    <p:sldId id="257" r:id="rId4"/>
    <p:sldId id="441" r:id="rId5"/>
    <p:sldId id="258" r:id="rId6"/>
    <p:sldId id="314" r:id="rId7"/>
    <p:sldId id="259" r:id="rId8"/>
    <p:sldId id="269" r:id="rId9"/>
    <p:sldId id="342" r:id="rId10"/>
    <p:sldId id="260" r:id="rId11"/>
    <p:sldId id="270" r:id="rId12"/>
    <p:sldId id="271" r:id="rId13"/>
    <p:sldId id="400" r:id="rId14"/>
    <p:sldId id="315" r:id="rId15"/>
    <p:sldId id="261" r:id="rId16"/>
    <p:sldId id="272" r:id="rId17"/>
    <p:sldId id="316" r:id="rId18"/>
    <p:sldId id="312" r:id="rId19"/>
    <p:sldId id="336" r:id="rId20"/>
    <p:sldId id="337" r:id="rId21"/>
    <p:sldId id="332" r:id="rId22"/>
    <p:sldId id="387" r:id="rId23"/>
    <p:sldId id="325" r:id="rId24"/>
    <p:sldId id="326" r:id="rId25"/>
    <p:sldId id="330" r:id="rId26"/>
    <p:sldId id="381" r:id="rId27"/>
    <p:sldId id="372" r:id="rId28"/>
    <p:sldId id="363" r:id="rId29"/>
    <p:sldId id="366" r:id="rId30"/>
    <p:sldId id="375" r:id="rId31"/>
    <p:sldId id="371" r:id="rId32"/>
    <p:sldId id="379" r:id="rId33"/>
    <p:sldId id="361" r:id="rId34"/>
    <p:sldId id="380" r:id="rId35"/>
    <p:sldId id="383" r:id="rId36"/>
    <p:sldId id="313" r:id="rId37"/>
    <p:sldId id="442" r:id="rId38"/>
    <p:sldId id="443" r:id="rId39"/>
    <p:sldId id="415" r:id="rId40"/>
    <p:sldId id="416" r:id="rId41"/>
    <p:sldId id="417" r:id="rId42"/>
    <p:sldId id="418" r:id="rId43"/>
    <p:sldId id="419" r:id="rId44"/>
    <p:sldId id="420" r:id="rId45"/>
    <p:sldId id="421" r:id="rId46"/>
    <p:sldId id="422" r:id="rId47"/>
    <p:sldId id="423" r:id="rId48"/>
    <p:sldId id="424" r:id="rId49"/>
    <p:sldId id="425" r:id="rId50"/>
    <p:sldId id="426" r:id="rId51"/>
    <p:sldId id="427" r:id="rId52"/>
    <p:sldId id="428" r:id="rId53"/>
    <p:sldId id="429" r:id="rId54"/>
    <p:sldId id="439" r:id="rId55"/>
    <p:sldId id="430" r:id="rId56"/>
    <p:sldId id="431" r:id="rId57"/>
    <p:sldId id="432" r:id="rId58"/>
    <p:sldId id="433" r:id="rId59"/>
    <p:sldId id="434" r:id="rId60"/>
    <p:sldId id="435" r:id="rId61"/>
    <p:sldId id="436" r:id="rId62"/>
    <p:sldId id="409" r:id="rId63"/>
    <p:sldId id="267" r:id="rId64"/>
    <p:sldId id="268" r:id="rId6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99FF66"/>
    <a:srgbClr val="486A3A"/>
    <a:srgbClr val="33CC33"/>
    <a:srgbClr val="9ABF13"/>
    <a:srgbClr val="99FF99"/>
    <a:srgbClr val="7BAD67"/>
    <a:srgbClr val="FFCC66"/>
    <a:srgbClr val="CC99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18" autoAdjust="0"/>
    <p:restoredTop sz="94728" autoAdjust="0"/>
  </p:normalViewPr>
  <p:slideViewPr>
    <p:cSldViewPr>
      <p:cViewPr varScale="1">
        <p:scale>
          <a:sx n="66" d="100"/>
          <a:sy n="66" d="100"/>
        </p:scale>
        <p:origin x="-15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5574"/>
    </p:cViewPr>
  </p:sorterViewPr>
  <p:notesViewPr>
    <p:cSldViewPr>
      <p:cViewPr varScale="1">
        <p:scale>
          <a:sx n="52" d="100"/>
          <a:sy n="52" d="100"/>
        </p:scale>
        <p:origin x="-289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55E174-15B9-4ADC-B707-5242BC9E1ED9}" type="doc">
      <dgm:prSet loTypeId="urn:microsoft.com/office/officeart/2005/8/layout/radial4" loCatId="relationship" qsTypeId="urn:microsoft.com/office/officeart/2005/8/quickstyle/3d3" qsCatId="3D" csTypeId="urn:microsoft.com/office/officeart/2005/8/colors/colorful1#3" csCatId="colorful" phldr="1"/>
      <dgm:spPr/>
      <dgm:t>
        <a:bodyPr/>
        <a:lstStyle/>
        <a:p>
          <a:endParaRPr lang="pt-BR"/>
        </a:p>
      </dgm:t>
    </dgm:pt>
    <dgm:pt modelId="{41F13A7A-6527-4CCD-8242-D921666E86A4}">
      <dgm:prSet phldrT="[Texto]" custT="1"/>
      <dgm:spPr>
        <a:solidFill>
          <a:srgbClr val="336600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pt-BR" sz="4000" b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rPr>
            <a:t>2013</a:t>
          </a:r>
          <a:endParaRPr lang="pt-BR" sz="1900" b="0" dirty="0" smtClean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pt-BR" sz="1800" b="1" dirty="0" smtClean="0">
              <a:solidFill>
                <a:schemeClr val="bg1"/>
              </a:solidFill>
            </a:rPr>
            <a:t>"ANO DA JUVENTUDE"</a:t>
          </a:r>
          <a:endParaRPr lang="pt-BR" sz="1800" b="1" dirty="0">
            <a:solidFill>
              <a:schemeClr val="bg1"/>
            </a:solidFill>
          </a:endParaRPr>
        </a:p>
      </dgm:t>
    </dgm:pt>
    <dgm:pt modelId="{A0728270-2065-4A54-A2C8-2FD522228042}" type="parTrans" cxnId="{6EF930D7-B052-4600-87DF-15655496CFED}">
      <dgm:prSet/>
      <dgm:spPr/>
      <dgm:t>
        <a:bodyPr/>
        <a:lstStyle/>
        <a:p>
          <a:endParaRPr lang="pt-BR"/>
        </a:p>
      </dgm:t>
    </dgm:pt>
    <dgm:pt modelId="{1BB86DFD-1F41-4F64-BEE8-7FBD2F58C8A7}" type="sibTrans" cxnId="{6EF930D7-B052-4600-87DF-15655496CFED}">
      <dgm:prSet/>
      <dgm:spPr/>
      <dgm:t>
        <a:bodyPr/>
        <a:lstStyle/>
        <a:p>
          <a:endParaRPr lang="pt-BR"/>
        </a:p>
      </dgm:t>
    </dgm:pt>
    <dgm:pt modelId="{B23610F5-8EE5-49FC-80A6-967DE979EE4F}">
      <dgm:prSet phldrT="[Texto]"/>
      <dgm:spPr>
        <a:solidFill>
          <a:srgbClr val="00FFCC"/>
        </a:solidFill>
      </dgm:spPr>
      <dgm:t>
        <a:bodyPr/>
        <a:lstStyle/>
        <a:p>
          <a:r>
            <a:rPr lang="pt-BR" b="1" dirty="0" smtClean="0">
              <a:solidFill>
                <a:schemeClr val="tx1"/>
              </a:solidFill>
            </a:rPr>
            <a:t>CAMPANHA DA FRATERNIDADE</a:t>
          </a:r>
          <a:endParaRPr lang="pt-BR" b="1" dirty="0">
            <a:solidFill>
              <a:schemeClr val="tx1"/>
            </a:solidFill>
          </a:endParaRPr>
        </a:p>
      </dgm:t>
    </dgm:pt>
    <dgm:pt modelId="{789DC01A-5FDF-411A-AF33-FF586D37685E}" type="parTrans" cxnId="{34D1EB6E-CC71-42E4-8895-CF6B07928D4C}">
      <dgm:prSet/>
      <dgm:spPr>
        <a:solidFill>
          <a:schemeClr val="tx1">
            <a:lumMod val="10000"/>
            <a:lumOff val="90000"/>
          </a:schemeClr>
        </a:solidFill>
      </dgm:spPr>
      <dgm:t>
        <a:bodyPr/>
        <a:lstStyle/>
        <a:p>
          <a:endParaRPr lang="pt-BR"/>
        </a:p>
      </dgm:t>
    </dgm:pt>
    <dgm:pt modelId="{AD49BB00-4608-4273-B9A1-BDB73577BF59}" type="sibTrans" cxnId="{34D1EB6E-CC71-42E4-8895-CF6B07928D4C}">
      <dgm:prSet/>
      <dgm:spPr/>
      <dgm:t>
        <a:bodyPr/>
        <a:lstStyle/>
        <a:p>
          <a:endParaRPr lang="pt-BR"/>
        </a:p>
      </dgm:t>
    </dgm:pt>
    <dgm:pt modelId="{15A5414B-37D9-437B-8736-680CFE527E21}">
      <dgm:prSet phldrT="[Texto]"/>
      <dgm:spPr>
        <a:solidFill>
          <a:srgbClr val="00CC99"/>
        </a:solidFill>
      </dgm:spPr>
      <dgm:t>
        <a:bodyPr/>
        <a:lstStyle/>
        <a:p>
          <a:r>
            <a:rPr lang="pt-BR" b="1" dirty="0" smtClean="0">
              <a:solidFill>
                <a:schemeClr val="tx1"/>
              </a:solidFill>
            </a:rPr>
            <a:t>PEREGRINAÇÃO</a:t>
          </a:r>
          <a:endParaRPr lang="pt-BR" b="1" dirty="0">
            <a:solidFill>
              <a:schemeClr val="tx1"/>
            </a:solidFill>
          </a:endParaRPr>
        </a:p>
      </dgm:t>
    </dgm:pt>
    <dgm:pt modelId="{25C8CAD3-218A-4253-99D3-11ACD8A04577}" type="parTrans" cxnId="{48A943DF-B18C-4111-9C73-B1671C4C2AE8}">
      <dgm:prSet/>
      <dgm:spPr>
        <a:solidFill>
          <a:schemeClr val="tx1">
            <a:lumMod val="10000"/>
            <a:lumOff val="90000"/>
          </a:schemeClr>
        </a:solidFill>
      </dgm:spPr>
      <dgm:t>
        <a:bodyPr/>
        <a:lstStyle/>
        <a:p>
          <a:endParaRPr lang="pt-BR"/>
        </a:p>
      </dgm:t>
    </dgm:pt>
    <dgm:pt modelId="{4D147F65-529A-4D5E-A27B-51D375C10A8F}" type="sibTrans" cxnId="{48A943DF-B18C-4111-9C73-B1671C4C2AE8}">
      <dgm:prSet/>
      <dgm:spPr/>
      <dgm:t>
        <a:bodyPr/>
        <a:lstStyle/>
        <a:p>
          <a:endParaRPr lang="pt-BR"/>
        </a:p>
      </dgm:t>
    </dgm:pt>
    <dgm:pt modelId="{2F3F2986-191A-40D5-BE25-BCB77F903771}">
      <dgm:prSet phldrT="[Texto]"/>
      <dgm:spPr>
        <a:solidFill>
          <a:srgbClr val="00CC66"/>
        </a:solidFill>
      </dgm:spPr>
      <dgm:t>
        <a:bodyPr/>
        <a:lstStyle/>
        <a:p>
          <a:r>
            <a:rPr lang="pt-BR" b="1" dirty="0" smtClean="0">
              <a:solidFill>
                <a:schemeClr val="tx1"/>
              </a:solidFill>
            </a:rPr>
            <a:t>JORNADA MUNDIAL DA JUVENTUDE</a:t>
          </a:r>
          <a:endParaRPr lang="pt-BR" b="1" dirty="0">
            <a:solidFill>
              <a:schemeClr val="tx1"/>
            </a:solidFill>
          </a:endParaRPr>
        </a:p>
      </dgm:t>
    </dgm:pt>
    <dgm:pt modelId="{158B8172-EC15-4E34-99B8-08E44520AFEA}" type="parTrans" cxnId="{9AD953C4-DD66-4280-B784-49733CBDD5CF}">
      <dgm:prSet/>
      <dgm:spPr>
        <a:solidFill>
          <a:schemeClr val="tx1">
            <a:lumMod val="10000"/>
            <a:lumOff val="90000"/>
          </a:schemeClr>
        </a:solidFill>
      </dgm:spPr>
      <dgm:t>
        <a:bodyPr/>
        <a:lstStyle/>
        <a:p>
          <a:endParaRPr lang="pt-BR"/>
        </a:p>
      </dgm:t>
    </dgm:pt>
    <dgm:pt modelId="{EA880A42-CC29-4400-8684-5582C2B2DC8C}" type="sibTrans" cxnId="{9AD953C4-DD66-4280-B784-49733CBDD5CF}">
      <dgm:prSet/>
      <dgm:spPr/>
      <dgm:t>
        <a:bodyPr/>
        <a:lstStyle/>
        <a:p>
          <a:endParaRPr lang="pt-BR"/>
        </a:p>
      </dgm:t>
    </dgm:pt>
    <dgm:pt modelId="{F80C4FE8-E6AD-46A7-BF61-21C1F216B023}">
      <dgm:prSet phldrT="[Texto]"/>
      <dgm:spPr>
        <a:solidFill>
          <a:srgbClr val="00CC99"/>
        </a:solidFill>
      </dgm:spPr>
      <dgm:t>
        <a:bodyPr/>
        <a:lstStyle/>
        <a:p>
          <a:r>
            <a:rPr lang="pt-BR" b="1" dirty="0" smtClean="0">
              <a:solidFill>
                <a:schemeClr val="tx1"/>
              </a:solidFill>
            </a:rPr>
            <a:t>SEMANA MISSIONÁRIA</a:t>
          </a:r>
          <a:endParaRPr lang="pt-BR" b="1" dirty="0">
            <a:solidFill>
              <a:schemeClr val="tx1"/>
            </a:solidFill>
          </a:endParaRPr>
        </a:p>
      </dgm:t>
    </dgm:pt>
    <dgm:pt modelId="{80185CD5-A2E0-40B8-925A-C597BCFD5266}" type="parTrans" cxnId="{EFE45CE2-37BD-4607-B09C-0DA3EDD8CFE4}">
      <dgm:prSet/>
      <dgm:spPr>
        <a:solidFill>
          <a:schemeClr val="tx1">
            <a:lumMod val="10000"/>
            <a:lumOff val="90000"/>
          </a:schemeClr>
        </a:solidFill>
      </dgm:spPr>
      <dgm:t>
        <a:bodyPr/>
        <a:lstStyle/>
        <a:p>
          <a:endParaRPr lang="pt-BR"/>
        </a:p>
      </dgm:t>
    </dgm:pt>
    <dgm:pt modelId="{2F00E5D1-6BB7-42C4-A854-2391540D2C11}" type="sibTrans" cxnId="{EFE45CE2-37BD-4607-B09C-0DA3EDD8CFE4}">
      <dgm:prSet/>
      <dgm:spPr/>
      <dgm:t>
        <a:bodyPr/>
        <a:lstStyle/>
        <a:p>
          <a:endParaRPr lang="pt-BR"/>
        </a:p>
      </dgm:t>
    </dgm:pt>
    <dgm:pt modelId="{036E15FC-F105-4548-8D60-7E6EBAE37313}">
      <dgm:prSet phldrT="[Texto]"/>
      <dgm:spPr>
        <a:solidFill>
          <a:srgbClr val="00FFCC"/>
        </a:solidFill>
      </dgm:spPr>
      <dgm:t>
        <a:bodyPr/>
        <a:lstStyle/>
        <a:p>
          <a:r>
            <a:rPr lang="pt-BR" b="1" dirty="0">
              <a:solidFill>
                <a:schemeClr val="tx1"/>
              </a:solidFill>
            </a:rPr>
            <a:t>MANIFESTAÇÕES</a:t>
          </a:r>
        </a:p>
      </dgm:t>
    </dgm:pt>
    <dgm:pt modelId="{52E54F75-8F79-4F00-8259-5CB57FCC3DE6}" type="parTrans" cxnId="{CD83E4DE-B778-4F87-8FF3-36A406F5BD34}">
      <dgm:prSet/>
      <dgm:spPr>
        <a:solidFill>
          <a:schemeClr val="tx1">
            <a:lumMod val="10000"/>
            <a:lumOff val="90000"/>
          </a:schemeClr>
        </a:solidFill>
      </dgm:spPr>
      <dgm:t>
        <a:bodyPr/>
        <a:lstStyle/>
        <a:p>
          <a:endParaRPr lang="pt-BR"/>
        </a:p>
      </dgm:t>
    </dgm:pt>
    <dgm:pt modelId="{E7EBB8FD-84AF-4513-86C3-E76F7734D823}" type="sibTrans" cxnId="{CD83E4DE-B778-4F87-8FF3-36A406F5BD34}">
      <dgm:prSet/>
      <dgm:spPr/>
      <dgm:t>
        <a:bodyPr/>
        <a:lstStyle/>
        <a:p>
          <a:endParaRPr lang="pt-BR"/>
        </a:p>
      </dgm:t>
    </dgm:pt>
    <dgm:pt modelId="{9FFC8964-E0B6-4BD3-BA62-10C41EC57B11}" type="pres">
      <dgm:prSet presAssocID="{6555E174-15B9-4ADC-B707-5242BC9E1ED9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AE058A46-92E2-4785-937A-30EFBAF95FE9}" type="pres">
      <dgm:prSet presAssocID="{41F13A7A-6527-4CCD-8242-D921666E86A4}" presName="centerShape" presStyleLbl="node0" presStyleIdx="0" presStyleCnt="1"/>
      <dgm:spPr/>
      <dgm:t>
        <a:bodyPr/>
        <a:lstStyle/>
        <a:p>
          <a:endParaRPr lang="pt-BR"/>
        </a:p>
      </dgm:t>
    </dgm:pt>
    <dgm:pt modelId="{A7D16DA8-F63F-426A-9648-66E0FBD0C801}" type="pres">
      <dgm:prSet presAssocID="{789DC01A-5FDF-411A-AF33-FF586D37685E}" presName="parTrans" presStyleLbl="bgSibTrans2D1" presStyleIdx="0" presStyleCnt="5"/>
      <dgm:spPr/>
      <dgm:t>
        <a:bodyPr/>
        <a:lstStyle/>
        <a:p>
          <a:endParaRPr lang="pt-BR"/>
        </a:p>
      </dgm:t>
    </dgm:pt>
    <dgm:pt modelId="{6FB8B654-67B9-4F91-9594-1DD0982F589C}" type="pres">
      <dgm:prSet presAssocID="{B23610F5-8EE5-49FC-80A6-967DE979EE4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6D8C940-F4F2-45B6-903A-B21B9C2BE3EC}" type="pres">
      <dgm:prSet presAssocID="{25C8CAD3-218A-4253-99D3-11ACD8A04577}" presName="parTrans" presStyleLbl="bgSibTrans2D1" presStyleIdx="1" presStyleCnt="5"/>
      <dgm:spPr/>
      <dgm:t>
        <a:bodyPr/>
        <a:lstStyle/>
        <a:p>
          <a:endParaRPr lang="pt-BR"/>
        </a:p>
      </dgm:t>
    </dgm:pt>
    <dgm:pt modelId="{F8A9EB1C-92E8-4DF6-9294-24E2365205FB}" type="pres">
      <dgm:prSet presAssocID="{15A5414B-37D9-437B-8736-680CFE527E21}" presName="node" presStyleLbl="node1" presStyleIdx="1" presStyleCnt="5" custRadScaleRad="99917" custRadScaleInc="-235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3475485-B47A-4871-8EBB-5092800C1EBA}" type="pres">
      <dgm:prSet presAssocID="{158B8172-EC15-4E34-99B8-08E44520AFEA}" presName="parTrans" presStyleLbl="bgSibTrans2D1" presStyleIdx="2" presStyleCnt="5"/>
      <dgm:spPr/>
      <dgm:t>
        <a:bodyPr/>
        <a:lstStyle/>
        <a:p>
          <a:endParaRPr lang="pt-BR"/>
        </a:p>
      </dgm:t>
    </dgm:pt>
    <dgm:pt modelId="{31CEBFA0-EC38-4E9D-A116-028984A1119C}" type="pres">
      <dgm:prSet presAssocID="{2F3F2986-191A-40D5-BE25-BCB77F903771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E7AA1F2-9D40-49F0-A169-000BEE1605AE}" type="pres">
      <dgm:prSet presAssocID="{80185CD5-A2E0-40B8-925A-C597BCFD5266}" presName="parTrans" presStyleLbl="bgSibTrans2D1" presStyleIdx="3" presStyleCnt="5"/>
      <dgm:spPr/>
      <dgm:t>
        <a:bodyPr/>
        <a:lstStyle/>
        <a:p>
          <a:endParaRPr lang="pt-BR"/>
        </a:p>
      </dgm:t>
    </dgm:pt>
    <dgm:pt modelId="{B2778442-032B-4185-810A-D812AF591E6A}" type="pres">
      <dgm:prSet presAssocID="{F80C4FE8-E6AD-46A7-BF61-21C1F216B023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589DC4D-A917-45C8-B156-7995B3ACC816}" type="pres">
      <dgm:prSet presAssocID="{52E54F75-8F79-4F00-8259-5CB57FCC3DE6}" presName="parTrans" presStyleLbl="bgSibTrans2D1" presStyleIdx="4" presStyleCnt="5"/>
      <dgm:spPr/>
      <dgm:t>
        <a:bodyPr/>
        <a:lstStyle/>
        <a:p>
          <a:endParaRPr lang="pt-BR"/>
        </a:p>
      </dgm:t>
    </dgm:pt>
    <dgm:pt modelId="{CAF325D4-142D-4C86-9606-D60481AEB384}" type="pres">
      <dgm:prSet presAssocID="{036E15FC-F105-4548-8D60-7E6EBAE37313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9AD953C4-DD66-4280-B784-49733CBDD5CF}" srcId="{41F13A7A-6527-4CCD-8242-D921666E86A4}" destId="{2F3F2986-191A-40D5-BE25-BCB77F903771}" srcOrd="2" destOrd="0" parTransId="{158B8172-EC15-4E34-99B8-08E44520AFEA}" sibTransId="{EA880A42-CC29-4400-8684-5582C2B2DC8C}"/>
    <dgm:cxn modelId="{A3DFEF32-1C2B-4BA3-8AFE-E47B2E8B7FB4}" type="presOf" srcId="{15A5414B-37D9-437B-8736-680CFE527E21}" destId="{F8A9EB1C-92E8-4DF6-9294-24E2365205FB}" srcOrd="0" destOrd="0" presId="urn:microsoft.com/office/officeart/2005/8/layout/radial4"/>
    <dgm:cxn modelId="{EFF1C48B-0A9B-4312-8C77-0B5FE813940C}" type="presOf" srcId="{52E54F75-8F79-4F00-8259-5CB57FCC3DE6}" destId="{7589DC4D-A917-45C8-B156-7995B3ACC816}" srcOrd="0" destOrd="0" presId="urn:microsoft.com/office/officeart/2005/8/layout/radial4"/>
    <dgm:cxn modelId="{D00B76BB-859E-4D99-AF41-C7F780227DEF}" type="presOf" srcId="{6555E174-15B9-4ADC-B707-5242BC9E1ED9}" destId="{9FFC8964-E0B6-4BD3-BA62-10C41EC57B11}" srcOrd="0" destOrd="0" presId="urn:microsoft.com/office/officeart/2005/8/layout/radial4"/>
    <dgm:cxn modelId="{34D1EB6E-CC71-42E4-8895-CF6B07928D4C}" srcId="{41F13A7A-6527-4CCD-8242-D921666E86A4}" destId="{B23610F5-8EE5-49FC-80A6-967DE979EE4F}" srcOrd="0" destOrd="0" parTransId="{789DC01A-5FDF-411A-AF33-FF586D37685E}" sibTransId="{AD49BB00-4608-4273-B9A1-BDB73577BF59}"/>
    <dgm:cxn modelId="{FAA5FDCD-68C0-42A8-A8CD-6363EE16832A}" type="presOf" srcId="{41F13A7A-6527-4CCD-8242-D921666E86A4}" destId="{AE058A46-92E2-4785-937A-30EFBAF95FE9}" srcOrd="0" destOrd="0" presId="urn:microsoft.com/office/officeart/2005/8/layout/radial4"/>
    <dgm:cxn modelId="{28298FE0-8C6E-414B-826A-292A08B59BE3}" type="presOf" srcId="{B23610F5-8EE5-49FC-80A6-967DE979EE4F}" destId="{6FB8B654-67B9-4F91-9594-1DD0982F589C}" srcOrd="0" destOrd="0" presId="urn:microsoft.com/office/officeart/2005/8/layout/radial4"/>
    <dgm:cxn modelId="{6EF930D7-B052-4600-87DF-15655496CFED}" srcId="{6555E174-15B9-4ADC-B707-5242BC9E1ED9}" destId="{41F13A7A-6527-4CCD-8242-D921666E86A4}" srcOrd="0" destOrd="0" parTransId="{A0728270-2065-4A54-A2C8-2FD522228042}" sibTransId="{1BB86DFD-1F41-4F64-BEE8-7FBD2F58C8A7}"/>
    <dgm:cxn modelId="{E62CEBC4-9B20-47E7-9876-03BE5B4B817F}" type="presOf" srcId="{80185CD5-A2E0-40B8-925A-C597BCFD5266}" destId="{8E7AA1F2-9D40-49F0-A169-000BEE1605AE}" srcOrd="0" destOrd="0" presId="urn:microsoft.com/office/officeart/2005/8/layout/radial4"/>
    <dgm:cxn modelId="{B0ED137D-C5C9-4C0B-BF05-1A0F3932F980}" type="presOf" srcId="{F80C4FE8-E6AD-46A7-BF61-21C1F216B023}" destId="{B2778442-032B-4185-810A-D812AF591E6A}" srcOrd="0" destOrd="0" presId="urn:microsoft.com/office/officeart/2005/8/layout/radial4"/>
    <dgm:cxn modelId="{6A9C7C09-A41C-45F4-A1F4-0768B3D19F75}" type="presOf" srcId="{789DC01A-5FDF-411A-AF33-FF586D37685E}" destId="{A7D16DA8-F63F-426A-9648-66E0FBD0C801}" srcOrd="0" destOrd="0" presId="urn:microsoft.com/office/officeart/2005/8/layout/radial4"/>
    <dgm:cxn modelId="{ED18C50C-11E3-40A9-B532-1E834A9A5D5D}" type="presOf" srcId="{036E15FC-F105-4548-8D60-7E6EBAE37313}" destId="{CAF325D4-142D-4C86-9606-D60481AEB384}" srcOrd="0" destOrd="0" presId="urn:microsoft.com/office/officeart/2005/8/layout/radial4"/>
    <dgm:cxn modelId="{2F3B2573-5A59-495B-8D2A-A76D122A299D}" type="presOf" srcId="{25C8CAD3-218A-4253-99D3-11ACD8A04577}" destId="{06D8C940-F4F2-45B6-903A-B21B9C2BE3EC}" srcOrd="0" destOrd="0" presId="urn:microsoft.com/office/officeart/2005/8/layout/radial4"/>
    <dgm:cxn modelId="{C22AF8D3-E8FB-4DB6-8AB4-947EDDA26409}" type="presOf" srcId="{158B8172-EC15-4E34-99B8-08E44520AFEA}" destId="{73475485-B47A-4871-8EBB-5092800C1EBA}" srcOrd="0" destOrd="0" presId="urn:microsoft.com/office/officeart/2005/8/layout/radial4"/>
    <dgm:cxn modelId="{EFE45CE2-37BD-4607-B09C-0DA3EDD8CFE4}" srcId="{41F13A7A-6527-4CCD-8242-D921666E86A4}" destId="{F80C4FE8-E6AD-46A7-BF61-21C1F216B023}" srcOrd="3" destOrd="0" parTransId="{80185CD5-A2E0-40B8-925A-C597BCFD5266}" sibTransId="{2F00E5D1-6BB7-42C4-A854-2391540D2C11}"/>
    <dgm:cxn modelId="{48A943DF-B18C-4111-9C73-B1671C4C2AE8}" srcId="{41F13A7A-6527-4CCD-8242-D921666E86A4}" destId="{15A5414B-37D9-437B-8736-680CFE527E21}" srcOrd="1" destOrd="0" parTransId="{25C8CAD3-218A-4253-99D3-11ACD8A04577}" sibTransId="{4D147F65-529A-4D5E-A27B-51D375C10A8F}"/>
    <dgm:cxn modelId="{07BDEA9F-E78E-4823-BA0A-677DFD2273D5}" type="presOf" srcId="{2F3F2986-191A-40D5-BE25-BCB77F903771}" destId="{31CEBFA0-EC38-4E9D-A116-028984A1119C}" srcOrd="0" destOrd="0" presId="urn:microsoft.com/office/officeart/2005/8/layout/radial4"/>
    <dgm:cxn modelId="{CD83E4DE-B778-4F87-8FF3-36A406F5BD34}" srcId="{41F13A7A-6527-4CCD-8242-D921666E86A4}" destId="{036E15FC-F105-4548-8D60-7E6EBAE37313}" srcOrd="4" destOrd="0" parTransId="{52E54F75-8F79-4F00-8259-5CB57FCC3DE6}" sibTransId="{E7EBB8FD-84AF-4513-86C3-E76F7734D823}"/>
    <dgm:cxn modelId="{CBC196C7-FA12-4FB0-8E31-F22B1160C15C}" type="presParOf" srcId="{9FFC8964-E0B6-4BD3-BA62-10C41EC57B11}" destId="{AE058A46-92E2-4785-937A-30EFBAF95FE9}" srcOrd="0" destOrd="0" presId="urn:microsoft.com/office/officeart/2005/8/layout/radial4"/>
    <dgm:cxn modelId="{0FB67291-D081-47DD-B828-EC31EF5B3073}" type="presParOf" srcId="{9FFC8964-E0B6-4BD3-BA62-10C41EC57B11}" destId="{A7D16DA8-F63F-426A-9648-66E0FBD0C801}" srcOrd="1" destOrd="0" presId="urn:microsoft.com/office/officeart/2005/8/layout/radial4"/>
    <dgm:cxn modelId="{48580C61-4F31-4224-99E3-5BD8C7387C94}" type="presParOf" srcId="{9FFC8964-E0B6-4BD3-BA62-10C41EC57B11}" destId="{6FB8B654-67B9-4F91-9594-1DD0982F589C}" srcOrd="2" destOrd="0" presId="urn:microsoft.com/office/officeart/2005/8/layout/radial4"/>
    <dgm:cxn modelId="{959C56C8-1B41-4B21-BF81-A2349CD04F15}" type="presParOf" srcId="{9FFC8964-E0B6-4BD3-BA62-10C41EC57B11}" destId="{06D8C940-F4F2-45B6-903A-B21B9C2BE3EC}" srcOrd="3" destOrd="0" presId="urn:microsoft.com/office/officeart/2005/8/layout/radial4"/>
    <dgm:cxn modelId="{23B783DC-4ABE-4161-A254-1BD35200EDFE}" type="presParOf" srcId="{9FFC8964-E0B6-4BD3-BA62-10C41EC57B11}" destId="{F8A9EB1C-92E8-4DF6-9294-24E2365205FB}" srcOrd="4" destOrd="0" presId="urn:microsoft.com/office/officeart/2005/8/layout/radial4"/>
    <dgm:cxn modelId="{DCBA41A4-6C39-4832-85FB-087B53E1B53E}" type="presParOf" srcId="{9FFC8964-E0B6-4BD3-BA62-10C41EC57B11}" destId="{73475485-B47A-4871-8EBB-5092800C1EBA}" srcOrd="5" destOrd="0" presId="urn:microsoft.com/office/officeart/2005/8/layout/radial4"/>
    <dgm:cxn modelId="{F2DA55A6-AAEE-446B-B4FA-548DC0F54D8C}" type="presParOf" srcId="{9FFC8964-E0B6-4BD3-BA62-10C41EC57B11}" destId="{31CEBFA0-EC38-4E9D-A116-028984A1119C}" srcOrd="6" destOrd="0" presId="urn:microsoft.com/office/officeart/2005/8/layout/radial4"/>
    <dgm:cxn modelId="{B1615DDD-C3C1-4F67-AA48-D9F2AD1DF678}" type="presParOf" srcId="{9FFC8964-E0B6-4BD3-BA62-10C41EC57B11}" destId="{8E7AA1F2-9D40-49F0-A169-000BEE1605AE}" srcOrd="7" destOrd="0" presId="urn:microsoft.com/office/officeart/2005/8/layout/radial4"/>
    <dgm:cxn modelId="{A5F36E4A-5C1B-479C-B6E6-C876814340EA}" type="presParOf" srcId="{9FFC8964-E0B6-4BD3-BA62-10C41EC57B11}" destId="{B2778442-032B-4185-810A-D812AF591E6A}" srcOrd="8" destOrd="0" presId="urn:microsoft.com/office/officeart/2005/8/layout/radial4"/>
    <dgm:cxn modelId="{771046CD-471C-4BD4-B670-2CBC7F9C5772}" type="presParOf" srcId="{9FFC8964-E0B6-4BD3-BA62-10C41EC57B11}" destId="{7589DC4D-A917-45C8-B156-7995B3ACC816}" srcOrd="9" destOrd="0" presId="urn:microsoft.com/office/officeart/2005/8/layout/radial4"/>
    <dgm:cxn modelId="{F55F5FD9-E4F3-4A5C-A084-683A91D757A6}" type="presParOf" srcId="{9FFC8964-E0B6-4BD3-BA62-10C41EC57B11}" destId="{CAF325D4-142D-4C86-9606-D60481AEB384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49D4F7E-5668-44E0-BF3B-28324170017D}" type="doc">
      <dgm:prSet loTypeId="urn:microsoft.com/office/officeart/2005/8/layout/venn1" loCatId="relationship" qsTypeId="urn:microsoft.com/office/officeart/2005/8/quickstyle/3d1" qsCatId="3D" csTypeId="urn:microsoft.com/office/officeart/2005/8/colors/accent1_2" csCatId="accent1" phldr="1"/>
      <dgm:spPr/>
    </dgm:pt>
    <dgm:pt modelId="{D53026C9-3DF8-4F54-87C3-4817A9D83E08}">
      <dgm:prSet phldrT="[Texto]"/>
      <dgm:spPr>
        <a:solidFill>
          <a:srgbClr val="CC99FF">
            <a:alpha val="49804"/>
          </a:srgbClr>
        </a:solidFill>
      </dgm:spPr>
      <dgm:t>
        <a:bodyPr/>
        <a:lstStyle/>
        <a:p>
          <a:r>
            <a:rPr lang="pt-BR" b="1" dirty="0" smtClean="0"/>
            <a:t>ESTRUTURAS ADEQUADAS</a:t>
          </a:r>
        </a:p>
        <a:p>
          <a:r>
            <a:rPr lang="pt-BR" b="0" dirty="0" smtClean="0"/>
            <a:t>(espaços, recursos, redes sociais...)</a:t>
          </a:r>
          <a:endParaRPr lang="pt-BR" b="0" dirty="0"/>
        </a:p>
      </dgm:t>
    </dgm:pt>
    <dgm:pt modelId="{6D0C4038-CC35-4043-A9F8-E999EDDF1075}" type="parTrans" cxnId="{2F206F61-CF46-4021-88FA-8F5F69838932}">
      <dgm:prSet/>
      <dgm:spPr/>
      <dgm:t>
        <a:bodyPr/>
        <a:lstStyle/>
        <a:p>
          <a:endParaRPr lang="pt-BR"/>
        </a:p>
      </dgm:t>
    </dgm:pt>
    <dgm:pt modelId="{07825F2A-21F7-42CD-9829-54A33A802D5B}" type="sibTrans" cxnId="{2F206F61-CF46-4021-88FA-8F5F69838932}">
      <dgm:prSet/>
      <dgm:spPr/>
      <dgm:t>
        <a:bodyPr/>
        <a:lstStyle/>
        <a:p>
          <a:endParaRPr lang="pt-BR"/>
        </a:p>
      </dgm:t>
    </dgm:pt>
    <dgm:pt modelId="{130F520F-D155-44A0-981D-91EEACD5ADE2}">
      <dgm:prSet phldrT="[Texto]"/>
      <dgm:spPr>
        <a:solidFill>
          <a:srgbClr val="FFCC66">
            <a:alpha val="49804"/>
          </a:srgbClr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t-BR" b="1" dirty="0" smtClean="0"/>
            <a:t>CELEBRAÇÕES E FESTAS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t-BR" b="0" dirty="0" smtClean="0"/>
            <a:t>(expressões culturais, linguagem juvenil...]</a:t>
          </a:r>
        </a:p>
        <a:p>
          <a:pPr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dirty="0"/>
        </a:p>
      </dgm:t>
    </dgm:pt>
    <dgm:pt modelId="{D617D64C-C466-4963-A677-D963D7E5F3C0}" type="parTrans" cxnId="{F6894B1E-83BE-48A2-AE13-389F2305DA46}">
      <dgm:prSet/>
      <dgm:spPr/>
      <dgm:t>
        <a:bodyPr/>
        <a:lstStyle/>
        <a:p>
          <a:endParaRPr lang="pt-BR"/>
        </a:p>
      </dgm:t>
    </dgm:pt>
    <dgm:pt modelId="{63C31607-EF43-4618-85CF-09D103BC950F}" type="sibTrans" cxnId="{F6894B1E-83BE-48A2-AE13-389F2305DA46}">
      <dgm:prSet/>
      <dgm:spPr/>
      <dgm:t>
        <a:bodyPr/>
        <a:lstStyle/>
        <a:p>
          <a:endParaRPr lang="pt-BR"/>
        </a:p>
      </dgm:t>
    </dgm:pt>
    <dgm:pt modelId="{AD14B20C-211D-41BD-BE82-A2416B8E9D38}">
      <dgm:prSet/>
      <dgm:spPr>
        <a:solidFill>
          <a:srgbClr val="FF0000">
            <a:alpha val="50000"/>
          </a:srgbClr>
        </a:solidFill>
      </dgm:spPr>
      <dgm:t>
        <a:bodyPr/>
        <a:lstStyle/>
        <a:p>
          <a:r>
            <a:rPr lang="pt-BR" b="1" dirty="0" smtClean="0"/>
            <a:t>CONVERSÃO PASTORAL</a:t>
          </a:r>
          <a:r>
            <a:rPr lang="pt-BR" dirty="0" smtClean="0"/>
            <a:t>: </a:t>
          </a:r>
        </a:p>
        <a:p>
          <a:r>
            <a:rPr lang="pt-BR" dirty="0" smtClean="0"/>
            <a:t>(escuta, plano, assessoria, formação, missão, protagonismo...)</a:t>
          </a:r>
          <a:endParaRPr lang="pt-BR" dirty="0"/>
        </a:p>
      </dgm:t>
    </dgm:pt>
    <dgm:pt modelId="{885E1842-C307-4394-97DF-135A2D78A0A1}" type="parTrans" cxnId="{62387ED6-F104-419E-899B-F16CD8ECCBBF}">
      <dgm:prSet/>
      <dgm:spPr/>
      <dgm:t>
        <a:bodyPr/>
        <a:lstStyle/>
        <a:p>
          <a:endParaRPr lang="pt-BR"/>
        </a:p>
      </dgm:t>
    </dgm:pt>
    <dgm:pt modelId="{2675722E-6980-4326-A19C-07C338A6B060}" type="sibTrans" cxnId="{62387ED6-F104-419E-899B-F16CD8ECCBBF}">
      <dgm:prSet/>
      <dgm:spPr/>
      <dgm:t>
        <a:bodyPr/>
        <a:lstStyle/>
        <a:p>
          <a:endParaRPr lang="pt-BR"/>
        </a:p>
      </dgm:t>
    </dgm:pt>
    <dgm:pt modelId="{50E52C99-F288-4DBD-932F-3CE5C829976E}" type="pres">
      <dgm:prSet presAssocID="{649D4F7E-5668-44E0-BF3B-28324170017D}" presName="compositeShape" presStyleCnt="0">
        <dgm:presLayoutVars>
          <dgm:chMax val="7"/>
          <dgm:dir/>
          <dgm:resizeHandles val="exact"/>
        </dgm:presLayoutVars>
      </dgm:prSet>
      <dgm:spPr/>
    </dgm:pt>
    <dgm:pt modelId="{68B7FAE7-07B2-43EC-99A0-97E10FB3364C}" type="pres">
      <dgm:prSet presAssocID="{AD14B20C-211D-41BD-BE82-A2416B8E9D38}" presName="circ1" presStyleLbl="vennNode1" presStyleIdx="0" presStyleCnt="3"/>
      <dgm:spPr/>
      <dgm:t>
        <a:bodyPr/>
        <a:lstStyle/>
        <a:p>
          <a:endParaRPr lang="pt-BR"/>
        </a:p>
      </dgm:t>
    </dgm:pt>
    <dgm:pt modelId="{DAF09DDE-8F8E-432E-BD3E-1A694AF32530}" type="pres">
      <dgm:prSet presAssocID="{AD14B20C-211D-41BD-BE82-A2416B8E9D38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AE3BF99-DE94-4262-83A2-3D01CACB43E3}" type="pres">
      <dgm:prSet presAssocID="{D53026C9-3DF8-4F54-87C3-4817A9D83E08}" presName="circ2" presStyleLbl="vennNode1" presStyleIdx="1" presStyleCnt="3"/>
      <dgm:spPr/>
      <dgm:t>
        <a:bodyPr/>
        <a:lstStyle/>
        <a:p>
          <a:endParaRPr lang="pt-BR"/>
        </a:p>
      </dgm:t>
    </dgm:pt>
    <dgm:pt modelId="{DC660854-715C-428E-A87B-FBF3AC796514}" type="pres">
      <dgm:prSet presAssocID="{D53026C9-3DF8-4F54-87C3-4817A9D83E08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2887508-0A1A-42E4-BF21-A5A736AA5832}" type="pres">
      <dgm:prSet presAssocID="{130F520F-D155-44A0-981D-91EEACD5ADE2}" presName="circ3" presStyleLbl="vennNode1" presStyleIdx="2" presStyleCnt="3"/>
      <dgm:spPr/>
      <dgm:t>
        <a:bodyPr/>
        <a:lstStyle/>
        <a:p>
          <a:endParaRPr lang="pt-BR"/>
        </a:p>
      </dgm:t>
    </dgm:pt>
    <dgm:pt modelId="{F08602C0-47A6-4F52-B2EE-90EB7B07161F}" type="pres">
      <dgm:prSet presAssocID="{130F520F-D155-44A0-981D-91EEACD5ADE2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95FDA999-6D7D-4D18-A7D3-75B59BD1B6F4}" type="presOf" srcId="{130F520F-D155-44A0-981D-91EEACD5ADE2}" destId="{F08602C0-47A6-4F52-B2EE-90EB7B07161F}" srcOrd="1" destOrd="0" presId="urn:microsoft.com/office/officeart/2005/8/layout/venn1"/>
    <dgm:cxn modelId="{CEAF34D0-3337-4C8F-8A22-1E9290E5B4B7}" type="presOf" srcId="{AD14B20C-211D-41BD-BE82-A2416B8E9D38}" destId="{68B7FAE7-07B2-43EC-99A0-97E10FB3364C}" srcOrd="0" destOrd="0" presId="urn:microsoft.com/office/officeart/2005/8/layout/venn1"/>
    <dgm:cxn modelId="{2F206F61-CF46-4021-88FA-8F5F69838932}" srcId="{649D4F7E-5668-44E0-BF3B-28324170017D}" destId="{D53026C9-3DF8-4F54-87C3-4817A9D83E08}" srcOrd="1" destOrd="0" parTransId="{6D0C4038-CC35-4043-A9F8-E999EDDF1075}" sibTransId="{07825F2A-21F7-42CD-9829-54A33A802D5B}"/>
    <dgm:cxn modelId="{571F8996-13DF-4E08-932C-D91BAD48CC3A}" type="presOf" srcId="{649D4F7E-5668-44E0-BF3B-28324170017D}" destId="{50E52C99-F288-4DBD-932F-3CE5C829976E}" srcOrd="0" destOrd="0" presId="urn:microsoft.com/office/officeart/2005/8/layout/venn1"/>
    <dgm:cxn modelId="{5EB37837-1EFF-4783-9D04-0E67BBAF1975}" type="presOf" srcId="{130F520F-D155-44A0-981D-91EEACD5ADE2}" destId="{42887508-0A1A-42E4-BF21-A5A736AA5832}" srcOrd="0" destOrd="0" presId="urn:microsoft.com/office/officeart/2005/8/layout/venn1"/>
    <dgm:cxn modelId="{EB571109-EEB8-4BAE-B693-9BE4E6811039}" type="presOf" srcId="{D53026C9-3DF8-4F54-87C3-4817A9D83E08}" destId="{BAE3BF99-DE94-4262-83A2-3D01CACB43E3}" srcOrd="0" destOrd="0" presId="urn:microsoft.com/office/officeart/2005/8/layout/venn1"/>
    <dgm:cxn modelId="{62387ED6-F104-419E-899B-F16CD8ECCBBF}" srcId="{649D4F7E-5668-44E0-BF3B-28324170017D}" destId="{AD14B20C-211D-41BD-BE82-A2416B8E9D38}" srcOrd="0" destOrd="0" parTransId="{885E1842-C307-4394-97DF-135A2D78A0A1}" sibTransId="{2675722E-6980-4326-A19C-07C338A6B060}"/>
    <dgm:cxn modelId="{3F92C2FC-11B7-464D-B80A-1330411FDB69}" type="presOf" srcId="{AD14B20C-211D-41BD-BE82-A2416B8E9D38}" destId="{DAF09DDE-8F8E-432E-BD3E-1A694AF32530}" srcOrd="1" destOrd="0" presId="urn:microsoft.com/office/officeart/2005/8/layout/venn1"/>
    <dgm:cxn modelId="{F5174DB7-1FDF-480D-8663-AD59B64601FE}" type="presOf" srcId="{D53026C9-3DF8-4F54-87C3-4817A9D83E08}" destId="{DC660854-715C-428E-A87B-FBF3AC796514}" srcOrd="1" destOrd="0" presId="urn:microsoft.com/office/officeart/2005/8/layout/venn1"/>
    <dgm:cxn modelId="{F6894B1E-83BE-48A2-AE13-389F2305DA46}" srcId="{649D4F7E-5668-44E0-BF3B-28324170017D}" destId="{130F520F-D155-44A0-981D-91EEACD5ADE2}" srcOrd="2" destOrd="0" parTransId="{D617D64C-C466-4963-A677-D963D7E5F3C0}" sibTransId="{63C31607-EF43-4618-85CF-09D103BC950F}"/>
    <dgm:cxn modelId="{FB6E34E5-6550-43B4-801E-33638A235772}" type="presParOf" srcId="{50E52C99-F288-4DBD-932F-3CE5C829976E}" destId="{68B7FAE7-07B2-43EC-99A0-97E10FB3364C}" srcOrd="0" destOrd="0" presId="urn:microsoft.com/office/officeart/2005/8/layout/venn1"/>
    <dgm:cxn modelId="{43EA24D0-75DF-410A-9E7A-39ACD9B08D3A}" type="presParOf" srcId="{50E52C99-F288-4DBD-932F-3CE5C829976E}" destId="{DAF09DDE-8F8E-432E-BD3E-1A694AF32530}" srcOrd="1" destOrd="0" presId="urn:microsoft.com/office/officeart/2005/8/layout/venn1"/>
    <dgm:cxn modelId="{A59BCA12-3A8E-4655-B3AB-9D01536BABA6}" type="presParOf" srcId="{50E52C99-F288-4DBD-932F-3CE5C829976E}" destId="{BAE3BF99-DE94-4262-83A2-3D01CACB43E3}" srcOrd="2" destOrd="0" presId="urn:microsoft.com/office/officeart/2005/8/layout/venn1"/>
    <dgm:cxn modelId="{CCF09FA0-DE77-488A-8FBB-064AF9CA969F}" type="presParOf" srcId="{50E52C99-F288-4DBD-932F-3CE5C829976E}" destId="{DC660854-715C-428E-A87B-FBF3AC796514}" srcOrd="3" destOrd="0" presId="urn:microsoft.com/office/officeart/2005/8/layout/venn1"/>
    <dgm:cxn modelId="{6B659710-BB6F-4910-BBA5-55EA55514A31}" type="presParOf" srcId="{50E52C99-F288-4DBD-932F-3CE5C829976E}" destId="{42887508-0A1A-42E4-BF21-A5A736AA5832}" srcOrd="4" destOrd="0" presId="urn:microsoft.com/office/officeart/2005/8/layout/venn1"/>
    <dgm:cxn modelId="{43289F17-5F49-4BD1-BAA5-BB8198DCA863}" type="presParOf" srcId="{50E52C99-F288-4DBD-932F-3CE5C829976E}" destId="{F08602C0-47A6-4F52-B2EE-90EB7B07161F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058A46-92E2-4785-937A-30EFBAF95FE9}">
      <dsp:nvSpPr>
        <dsp:cNvPr id="0" name=""/>
        <dsp:cNvSpPr/>
      </dsp:nvSpPr>
      <dsp:spPr>
        <a:xfrm>
          <a:off x="2998563" y="3169517"/>
          <a:ext cx="2078112" cy="2078112"/>
        </a:xfrm>
        <a:prstGeom prst="ellipse">
          <a:avLst/>
        </a:prstGeom>
        <a:solidFill>
          <a:srgbClr val="33660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pt-BR" sz="4000" b="0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rPr>
            <a:t>2013</a:t>
          </a:r>
          <a:endParaRPr lang="pt-BR" sz="1900" b="0" kern="1200" dirty="0" smtClean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lvl="0" algn="ctr" defTabSz="1778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pt-BR" sz="1800" b="1" kern="1200" dirty="0" smtClean="0">
              <a:solidFill>
                <a:schemeClr val="bg1"/>
              </a:solidFill>
            </a:rPr>
            <a:t>"ANO DA JUVENTUDE"</a:t>
          </a:r>
          <a:endParaRPr lang="pt-BR" sz="1800" b="1" kern="1200" dirty="0">
            <a:solidFill>
              <a:schemeClr val="bg1"/>
            </a:solidFill>
          </a:endParaRPr>
        </a:p>
      </dsp:txBody>
      <dsp:txXfrm>
        <a:off x="3302895" y="3473849"/>
        <a:ext cx="1469448" cy="1469448"/>
      </dsp:txXfrm>
    </dsp:sp>
    <dsp:sp modelId="{A7D16DA8-F63F-426A-9648-66E0FBD0C801}">
      <dsp:nvSpPr>
        <dsp:cNvPr id="0" name=""/>
        <dsp:cNvSpPr/>
      </dsp:nvSpPr>
      <dsp:spPr>
        <a:xfrm rot="10800000">
          <a:off x="987721" y="3912442"/>
          <a:ext cx="1900245" cy="592262"/>
        </a:xfrm>
        <a:prstGeom prst="leftArrow">
          <a:avLst>
            <a:gd name="adj1" fmla="val 60000"/>
            <a:gd name="adj2" fmla="val 50000"/>
          </a:avLst>
        </a:prstGeom>
        <a:solidFill>
          <a:schemeClr val="tx1">
            <a:lumMod val="10000"/>
            <a:lumOff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B8B654-67B9-4F91-9594-1DD0982F589C}">
      <dsp:nvSpPr>
        <dsp:cNvPr id="0" name=""/>
        <dsp:cNvSpPr/>
      </dsp:nvSpPr>
      <dsp:spPr>
        <a:xfrm>
          <a:off x="618" y="3418891"/>
          <a:ext cx="1974206" cy="1579365"/>
        </a:xfrm>
        <a:prstGeom prst="roundRect">
          <a:avLst>
            <a:gd name="adj" fmla="val 10000"/>
          </a:avLst>
        </a:prstGeom>
        <a:solidFill>
          <a:srgbClr val="00FF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 smtClean="0">
              <a:solidFill>
                <a:schemeClr val="tx1"/>
              </a:solidFill>
            </a:rPr>
            <a:t>CAMPANHA DA FRATERNIDADE</a:t>
          </a:r>
          <a:endParaRPr lang="pt-BR" sz="1800" b="1" kern="1200" dirty="0">
            <a:solidFill>
              <a:schemeClr val="tx1"/>
            </a:solidFill>
          </a:endParaRPr>
        </a:p>
      </dsp:txBody>
      <dsp:txXfrm>
        <a:off x="46876" y="3465149"/>
        <a:ext cx="1881690" cy="1486849"/>
      </dsp:txXfrm>
    </dsp:sp>
    <dsp:sp modelId="{06D8C940-F4F2-45B6-903A-B21B9C2BE3EC}">
      <dsp:nvSpPr>
        <dsp:cNvPr id="0" name=""/>
        <dsp:cNvSpPr/>
      </dsp:nvSpPr>
      <dsp:spPr>
        <a:xfrm rot="13449218">
          <a:off x="1583115" y="2450701"/>
          <a:ext cx="1897853" cy="592262"/>
        </a:xfrm>
        <a:prstGeom prst="leftArrow">
          <a:avLst>
            <a:gd name="adj1" fmla="val 60000"/>
            <a:gd name="adj2" fmla="val 50000"/>
          </a:avLst>
        </a:prstGeom>
        <a:solidFill>
          <a:schemeClr val="tx1">
            <a:lumMod val="10000"/>
            <a:lumOff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A9EB1C-92E8-4DF6-9294-24E2365205FB}">
      <dsp:nvSpPr>
        <dsp:cNvPr id="0" name=""/>
        <dsp:cNvSpPr/>
      </dsp:nvSpPr>
      <dsp:spPr>
        <a:xfrm>
          <a:off x="864108" y="1296141"/>
          <a:ext cx="1974206" cy="1579365"/>
        </a:xfrm>
        <a:prstGeom prst="roundRect">
          <a:avLst>
            <a:gd name="adj" fmla="val 10000"/>
          </a:avLst>
        </a:prstGeom>
        <a:solidFill>
          <a:srgbClr val="00CC9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 smtClean="0">
              <a:solidFill>
                <a:schemeClr val="tx1"/>
              </a:solidFill>
            </a:rPr>
            <a:t>PEREGRINAÇÃO</a:t>
          </a:r>
          <a:endParaRPr lang="pt-BR" sz="1800" b="1" kern="1200" dirty="0">
            <a:solidFill>
              <a:schemeClr val="tx1"/>
            </a:solidFill>
          </a:endParaRPr>
        </a:p>
      </dsp:txBody>
      <dsp:txXfrm>
        <a:off x="910366" y="1342399"/>
        <a:ext cx="1881690" cy="1486849"/>
      </dsp:txXfrm>
    </dsp:sp>
    <dsp:sp modelId="{73475485-B47A-4871-8EBB-5092800C1EBA}">
      <dsp:nvSpPr>
        <dsp:cNvPr id="0" name=""/>
        <dsp:cNvSpPr/>
      </dsp:nvSpPr>
      <dsp:spPr>
        <a:xfrm rot="16200000">
          <a:off x="3087497" y="1812667"/>
          <a:ext cx="1900245" cy="592262"/>
        </a:xfrm>
        <a:prstGeom prst="leftArrow">
          <a:avLst>
            <a:gd name="adj1" fmla="val 60000"/>
            <a:gd name="adj2" fmla="val 50000"/>
          </a:avLst>
        </a:prstGeom>
        <a:solidFill>
          <a:schemeClr val="tx1">
            <a:lumMod val="10000"/>
            <a:lumOff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CEBFA0-EC38-4E9D-A116-028984A1119C}">
      <dsp:nvSpPr>
        <dsp:cNvPr id="0" name=""/>
        <dsp:cNvSpPr/>
      </dsp:nvSpPr>
      <dsp:spPr>
        <a:xfrm>
          <a:off x="3050516" y="368992"/>
          <a:ext cx="1974206" cy="1579365"/>
        </a:xfrm>
        <a:prstGeom prst="roundRect">
          <a:avLst>
            <a:gd name="adj" fmla="val 10000"/>
          </a:avLst>
        </a:prstGeom>
        <a:solidFill>
          <a:srgbClr val="00CC6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 smtClean="0">
              <a:solidFill>
                <a:schemeClr val="tx1"/>
              </a:solidFill>
            </a:rPr>
            <a:t>JORNADA MUNDIAL DA JUVENTUDE</a:t>
          </a:r>
          <a:endParaRPr lang="pt-BR" sz="1800" b="1" kern="1200" dirty="0">
            <a:solidFill>
              <a:schemeClr val="tx1"/>
            </a:solidFill>
          </a:endParaRPr>
        </a:p>
      </dsp:txBody>
      <dsp:txXfrm>
        <a:off x="3096774" y="415250"/>
        <a:ext cx="1881690" cy="1486849"/>
      </dsp:txXfrm>
    </dsp:sp>
    <dsp:sp modelId="{8E7AA1F2-9D40-49F0-A169-000BEE1605AE}">
      <dsp:nvSpPr>
        <dsp:cNvPr id="0" name=""/>
        <dsp:cNvSpPr/>
      </dsp:nvSpPr>
      <dsp:spPr>
        <a:xfrm rot="18900000">
          <a:off x="4572262" y="2427677"/>
          <a:ext cx="1900245" cy="592262"/>
        </a:xfrm>
        <a:prstGeom prst="leftArrow">
          <a:avLst>
            <a:gd name="adj1" fmla="val 60000"/>
            <a:gd name="adj2" fmla="val 50000"/>
          </a:avLst>
        </a:prstGeom>
        <a:solidFill>
          <a:schemeClr val="tx1">
            <a:lumMod val="10000"/>
            <a:lumOff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778442-032B-4185-810A-D812AF591E6A}">
      <dsp:nvSpPr>
        <dsp:cNvPr id="0" name=""/>
        <dsp:cNvSpPr/>
      </dsp:nvSpPr>
      <dsp:spPr>
        <a:xfrm>
          <a:off x="5207120" y="1262287"/>
          <a:ext cx="1974206" cy="1579365"/>
        </a:xfrm>
        <a:prstGeom prst="roundRect">
          <a:avLst>
            <a:gd name="adj" fmla="val 10000"/>
          </a:avLst>
        </a:prstGeom>
        <a:solidFill>
          <a:srgbClr val="00CC9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 smtClean="0">
              <a:solidFill>
                <a:schemeClr val="tx1"/>
              </a:solidFill>
            </a:rPr>
            <a:t>SEMANA MISSIONÁRIA</a:t>
          </a:r>
          <a:endParaRPr lang="pt-BR" sz="1800" b="1" kern="1200" dirty="0">
            <a:solidFill>
              <a:schemeClr val="tx1"/>
            </a:solidFill>
          </a:endParaRPr>
        </a:p>
      </dsp:txBody>
      <dsp:txXfrm>
        <a:off x="5253378" y="1308545"/>
        <a:ext cx="1881690" cy="1486849"/>
      </dsp:txXfrm>
    </dsp:sp>
    <dsp:sp modelId="{7589DC4D-A917-45C8-B156-7995B3ACC816}">
      <dsp:nvSpPr>
        <dsp:cNvPr id="0" name=""/>
        <dsp:cNvSpPr/>
      </dsp:nvSpPr>
      <dsp:spPr>
        <a:xfrm>
          <a:off x="5187272" y="3912442"/>
          <a:ext cx="1900245" cy="592262"/>
        </a:xfrm>
        <a:prstGeom prst="leftArrow">
          <a:avLst>
            <a:gd name="adj1" fmla="val 60000"/>
            <a:gd name="adj2" fmla="val 50000"/>
          </a:avLst>
        </a:prstGeom>
        <a:solidFill>
          <a:schemeClr val="tx1">
            <a:lumMod val="10000"/>
            <a:lumOff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F325D4-142D-4C86-9606-D60481AEB384}">
      <dsp:nvSpPr>
        <dsp:cNvPr id="0" name=""/>
        <dsp:cNvSpPr/>
      </dsp:nvSpPr>
      <dsp:spPr>
        <a:xfrm>
          <a:off x="6100414" y="3418891"/>
          <a:ext cx="1974206" cy="1579365"/>
        </a:xfrm>
        <a:prstGeom prst="roundRect">
          <a:avLst>
            <a:gd name="adj" fmla="val 10000"/>
          </a:avLst>
        </a:prstGeom>
        <a:solidFill>
          <a:srgbClr val="00FF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>
              <a:solidFill>
                <a:schemeClr val="tx1"/>
              </a:solidFill>
            </a:rPr>
            <a:t>MANIFESTAÇÕES</a:t>
          </a:r>
        </a:p>
      </dsp:txBody>
      <dsp:txXfrm>
        <a:off x="6146672" y="3465149"/>
        <a:ext cx="1881690" cy="14868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B7FAE7-07B2-43EC-99A0-97E10FB3364C}">
      <dsp:nvSpPr>
        <dsp:cNvPr id="0" name=""/>
        <dsp:cNvSpPr/>
      </dsp:nvSpPr>
      <dsp:spPr>
        <a:xfrm>
          <a:off x="3356259" y="67918"/>
          <a:ext cx="3260081" cy="3260081"/>
        </a:xfrm>
        <a:prstGeom prst="ellipse">
          <a:avLst/>
        </a:prstGeom>
        <a:solidFill>
          <a:srgbClr val="FF0000">
            <a:alpha val="50000"/>
          </a:srgb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 smtClean="0"/>
            <a:t>CONVERSÃO PASTORAL</a:t>
          </a:r>
          <a:r>
            <a:rPr lang="pt-BR" sz="1800" kern="1200" dirty="0" smtClean="0"/>
            <a:t>: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(escuta, plano, assessoria, formação, missão, protagonismo...)</a:t>
          </a:r>
          <a:endParaRPr lang="pt-BR" sz="1800" kern="1200" dirty="0"/>
        </a:p>
      </dsp:txBody>
      <dsp:txXfrm>
        <a:off x="3790936" y="638432"/>
        <a:ext cx="2390726" cy="1467036"/>
      </dsp:txXfrm>
    </dsp:sp>
    <dsp:sp modelId="{BAE3BF99-DE94-4262-83A2-3D01CACB43E3}">
      <dsp:nvSpPr>
        <dsp:cNvPr id="0" name=""/>
        <dsp:cNvSpPr/>
      </dsp:nvSpPr>
      <dsp:spPr>
        <a:xfrm>
          <a:off x="4532605" y="2105469"/>
          <a:ext cx="3260081" cy="3260081"/>
        </a:xfrm>
        <a:prstGeom prst="ellipse">
          <a:avLst/>
        </a:prstGeom>
        <a:solidFill>
          <a:srgbClr val="CC99FF">
            <a:alpha val="49804"/>
          </a:srgb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 smtClean="0"/>
            <a:t>ESTRUTURAS ADEQUADAS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0" kern="1200" dirty="0" smtClean="0"/>
            <a:t>(espaços, recursos, redes sociais...)</a:t>
          </a:r>
          <a:endParaRPr lang="pt-BR" sz="1800" b="0" kern="1200" dirty="0"/>
        </a:p>
      </dsp:txBody>
      <dsp:txXfrm>
        <a:off x="5529646" y="2947656"/>
        <a:ext cx="1956048" cy="1793044"/>
      </dsp:txXfrm>
    </dsp:sp>
    <dsp:sp modelId="{42887508-0A1A-42E4-BF21-A5A736AA5832}">
      <dsp:nvSpPr>
        <dsp:cNvPr id="0" name=""/>
        <dsp:cNvSpPr/>
      </dsp:nvSpPr>
      <dsp:spPr>
        <a:xfrm>
          <a:off x="2179913" y="2105469"/>
          <a:ext cx="3260081" cy="3260081"/>
        </a:xfrm>
        <a:prstGeom prst="ellipse">
          <a:avLst/>
        </a:prstGeom>
        <a:solidFill>
          <a:srgbClr val="FFCC66">
            <a:alpha val="49804"/>
          </a:srgb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t-BR" sz="1800" b="1" kern="1200" dirty="0" smtClean="0"/>
            <a:t>CELEBRAÇÕES E FESTAS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t-BR" sz="1800" b="0" kern="1200" dirty="0" smtClean="0"/>
            <a:t>(expressões culturais, linguagem juvenil...]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800" kern="1200" dirty="0"/>
        </a:p>
      </dsp:txBody>
      <dsp:txXfrm>
        <a:off x="2486904" y="2947656"/>
        <a:ext cx="1956048" cy="17930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E3ED740-A1DE-46D4-AFE3-E8DBC0D6EAE0}" type="datetimeFigureOut">
              <a:rPr lang="pt-BR"/>
              <a:pPr>
                <a:defRPr/>
              </a:pPr>
              <a:t>12/11/2014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89EF848B-3E44-480C-8411-88E3AE7749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6745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 userDrawn="1"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1968" y="4224"/>
              <a:ext cx="3792" cy="96"/>
            </a:xfrm>
            <a:prstGeom prst="rect">
              <a:avLst/>
            </a:prstGeom>
            <a:gradFill rotWithShape="0">
              <a:gsLst>
                <a:gs pos="0">
                  <a:srgbClr val="EBD7FF"/>
                </a:gs>
                <a:gs pos="100000">
                  <a:srgbClr val="0099FF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auto">
            <a:xfrm>
              <a:off x="5520" y="1248"/>
              <a:ext cx="240" cy="2688"/>
            </a:xfrm>
            <a:prstGeom prst="rect">
              <a:avLst/>
            </a:prstGeom>
            <a:gradFill rotWithShape="0">
              <a:gsLst>
                <a:gs pos="0">
                  <a:srgbClr val="C1E7CE"/>
                </a:gs>
                <a:gs pos="100000">
                  <a:srgbClr val="339966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0" y="3312"/>
              <a:ext cx="288" cy="96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>
              <a:off x="0" y="3408"/>
              <a:ext cx="288" cy="912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5520" y="0"/>
              <a:ext cx="240" cy="124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>
              <a:off x="3600" y="0"/>
              <a:ext cx="1920" cy="192"/>
            </a:xfrm>
            <a:prstGeom prst="rect">
              <a:avLst/>
            </a:prstGeom>
            <a:solidFill>
              <a:srgbClr val="CAC9AA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>
              <a:off x="288" y="192"/>
              <a:ext cx="336" cy="480"/>
            </a:xfrm>
            <a:prstGeom prst="rect">
              <a:avLst/>
            </a:prstGeom>
            <a:solidFill>
              <a:schemeClr val="folHlink">
                <a:alpha val="5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>
              <a:off x="0" y="672"/>
              <a:ext cx="288" cy="2640"/>
            </a:xfrm>
            <a:prstGeom prst="rect">
              <a:avLst/>
            </a:prstGeom>
            <a:gradFill rotWithShape="0">
              <a:gsLst>
                <a:gs pos="0">
                  <a:srgbClr val="C1AE8F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>
              <a:off x="0" y="192"/>
              <a:ext cx="288" cy="48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auto">
            <a:xfrm>
              <a:off x="0" y="0"/>
              <a:ext cx="624" cy="192"/>
            </a:xfrm>
            <a:prstGeom prst="rect">
              <a:avLst/>
            </a:prstGeom>
            <a:solidFill>
              <a:srgbClr val="99CC00"/>
            </a:solidFill>
            <a:ln w="1905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auto">
            <a:xfrm>
              <a:off x="624" y="0"/>
              <a:ext cx="2976" cy="19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6" name="Line 14"/>
            <p:cNvSpPr>
              <a:spLocks noChangeShapeType="1"/>
            </p:cNvSpPr>
            <p:nvPr/>
          </p:nvSpPr>
          <p:spPr bwMode="auto">
            <a:xfrm flipV="1">
              <a:off x="288" y="192"/>
              <a:ext cx="0" cy="4128"/>
            </a:xfrm>
            <a:prstGeom prst="line">
              <a:avLst/>
            </a:prstGeom>
            <a:noFill/>
            <a:ln w="762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7" name="Line 15"/>
            <p:cNvSpPr>
              <a:spLocks noChangeShapeType="1"/>
            </p:cNvSpPr>
            <p:nvPr/>
          </p:nvSpPr>
          <p:spPr bwMode="auto">
            <a:xfrm>
              <a:off x="288" y="4224"/>
              <a:ext cx="5472" cy="0"/>
            </a:xfrm>
            <a:prstGeom prst="line">
              <a:avLst/>
            </a:prstGeom>
            <a:noFill/>
            <a:ln w="571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8" name="Line 16"/>
            <p:cNvSpPr>
              <a:spLocks noChangeShapeType="1"/>
            </p:cNvSpPr>
            <p:nvPr/>
          </p:nvSpPr>
          <p:spPr bwMode="auto">
            <a:xfrm flipV="1">
              <a:off x="5520" y="0"/>
              <a:ext cx="0" cy="4224"/>
            </a:xfrm>
            <a:prstGeom prst="line">
              <a:avLst/>
            </a:prstGeom>
            <a:noFill/>
            <a:ln w="571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9" name="Line 17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381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20" name="Line 18"/>
            <p:cNvSpPr>
              <a:spLocks noChangeShapeType="1"/>
            </p:cNvSpPr>
            <p:nvPr/>
          </p:nvSpPr>
          <p:spPr bwMode="auto">
            <a:xfrm flipH="1">
              <a:off x="3600" y="288"/>
              <a:ext cx="2160" cy="0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21" name="Line 19"/>
            <p:cNvSpPr>
              <a:spLocks noChangeShapeType="1"/>
            </p:cNvSpPr>
            <p:nvPr/>
          </p:nvSpPr>
          <p:spPr bwMode="auto">
            <a:xfrm flipV="1">
              <a:off x="3600" y="0"/>
              <a:ext cx="0" cy="288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22" name="Line 20"/>
            <p:cNvSpPr>
              <a:spLocks noChangeShapeType="1"/>
            </p:cNvSpPr>
            <p:nvPr/>
          </p:nvSpPr>
          <p:spPr bwMode="auto">
            <a:xfrm>
              <a:off x="5520" y="1248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23" name="Line 21"/>
            <p:cNvSpPr>
              <a:spLocks noChangeShapeType="1"/>
            </p:cNvSpPr>
            <p:nvPr/>
          </p:nvSpPr>
          <p:spPr bwMode="auto">
            <a:xfrm>
              <a:off x="624" y="0"/>
              <a:ext cx="0" cy="672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24" name="Line 22"/>
            <p:cNvSpPr>
              <a:spLocks noChangeShapeType="1"/>
            </p:cNvSpPr>
            <p:nvPr/>
          </p:nvSpPr>
          <p:spPr bwMode="auto">
            <a:xfrm flipH="1">
              <a:off x="0" y="672"/>
              <a:ext cx="624" cy="0"/>
            </a:xfrm>
            <a:prstGeom prst="line">
              <a:avLst/>
            </a:prstGeom>
            <a:noFill/>
            <a:ln w="2857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25" name="Line 23"/>
            <p:cNvSpPr>
              <a:spLocks noChangeShapeType="1"/>
            </p:cNvSpPr>
            <p:nvPr/>
          </p:nvSpPr>
          <p:spPr bwMode="auto">
            <a:xfrm flipV="1">
              <a:off x="1680" y="3936"/>
              <a:ext cx="0" cy="384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26" name="Line 24"/>
            <p:cNvSpPr>
              <a:spLocks noChangeShapeType="1"/>
            </p:cNvSpPr>
            <p:nvPr/>
          </p:nvSpPr>
          <p:spPr bwMode="auto">
            <a:xfrm>
              <a:off x="1680" y="3936"/>
              <a:ext cx="4080" cy="0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27" name="Line 25"/>
            <p:cNvSpPr>
              <a:spLocks noChangeShapeType="1"/>
            </p:cNvSpPr>
            <p:nvPr/>
          </p:nvSpPr>
          <p:spPr bwMode="auto">
            <a:xfrm flipH="1">
              <a:off x="0" y="3312"/>
              <a:ext cx="288" cy="0"/>
            </a:xfrm>
            <a:prstGeom prst="line">
              <a:avLst/>
            </a:prstGeom>
            <a:noFill/>
            <a:ln w="2857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28" name="Line 26"/>
            <p:cNvSpPr>
              <a:spLocks noChangeShapeType="1"/>
            </p:cNvSpPr>
            <p:nvPr/>
          </p:nvSpPr>
          <p:spPr bwMode="auto">
            <a:xfrm flipH="1">
              <a:off x="0" y="3408"/>
              <a:ext cx="288" cy="0"/>
            </a:xfrm>
            <a:prstGeom prst="line">
              <a:avLst/>
            </a:prstGeom>
            <a:noFill/>
            <a:ln w="2857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</p:grpSp>
      <p:sp>
        <p:nvSpPr>
          <p:cNvPr id="3099" name="Rectangle 27"/>
          <p:cNvSpPr>
            <a:spLocks noGrp="1" noChangeArrowheads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100" name="Rectangle 28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Font typeface="Century Gothic" pitchFamily="34" charset="0"/>
              <a:buNone/>
              <a:defRPr sz="2800"/>
            </a:lvl1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29" name="Rectangle 3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" name="Rectangle 3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" name="Rectangle 3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64275"/>
            <a:ext cx="2133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C67587-54E3-4F3F-A2CD-6D61C68C6F3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64492C-A1DD-40C0-965B-A73439E0E0E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B2C310-1054-46CD-B84C-1F4925DF16B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AAC2EC-9648-4F12-B1AB-A2AAD5F72D1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51E787-00E7-4D7A-9635-E64984E460D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434297-C43F-4D9E-B251-61B905E8E28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C3234B-2789-4DA9-8085-91DB41CEB4E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F91452-D8EF-48BF-BD0D-65556AA761E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1F2F30-C348-447D-BDED-156B062A837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A99B6A-4F9B-49DA-813D-336550D0755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1EED1A-BE25-4833-8EE0-B4420DCC862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 userDrawn="1"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1968" y="4224"/>
              <a:ext cx="3792" cy="96"/>
            </a:xfrm>
            <a:prstGeom prst="rect">
              <a:avLst/>
            </a:prstGeom>
            <a:gradFill rotWithShape="0">
              <a:gsLst>
                <a:gs pos="0">
                  <a:srgbClr val="EBD7FF"/>
                </a:gs>
                <a:gs pos="100000">
                  <a:srgbClr val="0099FF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auto">
            <a:xfrm>
              <a:off x="5520" y="1248"/>
              <a:ext cx="240" cy="2688"/>
            </a:xfrm>
            <a:prstGeom prst="rect">
              <a:avLst/>
            </a:prstGeom>
            <a:gradFill rotWithShape="0">
              <a:gsLst>
                <a:gs pos="0">
                  <a:srgbClr val="C1E7CE"/>
                </a:gs>
                <a:gs pos="100000">
                  <a:srgbClr val="339966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0" y="3312"/>
              <a:ext cx="288" cy="96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>
              <a:off x="0" y="3408"/>
              <a:ext cx="288" cy="912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5520" y="0"/>
              <a:ext cx="240" cy="124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>
              <a:off x="3600" y="0"/>
              <a:ext cx="1920" cy="192"/>
            </a:xfrm>
            <a:prstGeom prst="rect">
              <a:avLst/>
            </a:prstGeom>
            <a:solidFill>
              <a:srgbClr val="CAC9AA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>
              <a:off x="288" y="192"/>
              <a:ext cx="336" cy="480"/>
            </a:xfrm>
            <a:prstGeom prst="rect">
              <a:avLst/>
            </a:prstGeom>
            <a:solidFill>
              <a:schemeClr val="folHlink">
                <a:alpha val="5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>
              <a:off x="0" y="672"/>
              <a:ext cx="288" cy="2640"/>
            </a:xfrm>
            <a:prstGeom prst="rect">
              <a:avLst/>
            </a:prstGeom>
            <a:gradFill rotWithShape="0">
              <a:gsLst>
                <a:gs pos="0">
                  <a:srgbClr val="C1AE8F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>
              <a:off x="0" y="192"/>
              <a:ext cx="288" cy="48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auto">
            <a:xfrm>
              <a:off x="0" y="0"/>
              <a:ext cx="624" cy="192"/>
            </a:xfrm>
            <a:prstGeom prst="rect">
              <a:avLst/>
            </a:prstGeom>
            <a:solidFill>
              <a:srgbClr val="99CC00"/>
            </a:solidFill>
            <a:ln w="1905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auto">
            <a:xfrm>
              <a:off x="624" y="0"/>
              <a:ext cx="2976" cy="19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6" name="Line 14"/>
            <p:cNvSpPr>
              <a:spLocks noChangeShapeType="1"/>
            </p:cNvSpPr>
            <p:nvPr/>
          </p:nvSpPr>
          <p:spPr bwMode="auto">
            <a:xfrm flipV="1">
              <a:off x="288" y="192"/>
              <a:ext cx="0" cy="4128"/>
            </a:xfrm>
            <a:prstGeom prst="line">
              <a:avLst/>
            </a:prstGeom>
            <a:noFill/>
            <a:ln w="762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7" name="Line 15"/>
            <p:cNvSpPr>
              <a:spLocks noChangeShapeType="1"/>
            </p:cNvSpPr>
            <p:nvPr/>
          </p:nvSpPr>
          <p:spPr bwMode="auto">
            <a:xfrm>
              <a:off x="288" y="4224"/>
              <a:ext cx="5472" cy="0"/>
            </a:xfrm>
            <a:prstGeom prst="line">
              <a:avLst/>
            </a:prstGeom>
            <a:noFill/>
            <a:ln w="571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8" name="Line 16"/>
            <p:cNvSpPr>
              <a:spLocks noChangeShapeType="1"/>
            </p:cNvSpPr>
            <p:nvPr/>
          </p:nvSpPr>
          <p:spPr bwMode="auto">
            <a:xfrm flipV="1">
              <a:off x="5520" y="0"/>
              <a:ext cx="0" cy="4224"/>
            </a:xfrm>
            <a:prstGeom prst="line">
              <a:avLst/>
            </a:prstGeom>
            <a:noFill/>
            <a:ln w="571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9" name="Line 17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381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20" name="Line 18"/>
            <p:cNvSpPr>
              <a:spLocks noChangeShapeType="1"/>
            </p:cNvSpPr>
            <p:nvPr/>
          </p:nvSpPr>
          <p:spPr bwMode="auto">
            <a:xfrm flipH="1">
              <a:off x="3600" y="288"/>
              <a:ext cx="2160" cy="0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21" name="Line 19"/>
            <p:cNvSpPr>
              <a:spLocks noChangeShapeType="1"/>
            </p:cNvSpPr>
            <p:nvPr/>
          </p:nvSpPr>
          <p:spPr bwMode="auto">
            <a:xfrm flipV="1">
              <a:off x="3600" y="0"/>
              <a:ext cx="0" cy="288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22" name="Line 20"/>
            <p:cNvSpPr>
              <a:spLocks noChangeShapeType="1"/>
            </p:cNvSpPr>
            <p:nvPr/>
          </p:nvSpPr>
          <p:spPr bwMode="auto">
            <a:xfrm>
              <a:off x="5520" y="1248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23" name="Line 21"/>
            <p:cNvSpPr>
              <a:spLocks noChangeShapeType="1"/>
            </p:cNvSpPr>
            <p:nvPr/>
          </p:nvSpPr>
          <p:spPr bwMode="auto">
            <a:xfrm>
              <a:off x="624" y="0"/>
              <a:ext cx="0" cy="672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24" name="Line 22"/>
            <p:cNvSpPr>
              <a:spLocks noChangeShapeType="1"/>
            </p:cNvSpPr>
            <p:nvPr/>
          </p:nvSpPr>
          <p:spPr bwMode="auto">
            <a:xfrm flipH="1">
              <a:off x="0" y="672"/>
              <a:ext cx="624" cy="0"/>
            </a:xfrm>
            <a:prstGeom prst="line">
              <a:avLst/>
            </a:prstGeom>
            <a:noFill/>
            <a:ln w="2857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25" name="Line 23"/>
            <p:cNvSpPr>
              <a:spLocks noChangeShapeType="1"/>
            </p:cNvSpPr>
            <p:nvPr/>
          </p:nvSpPr>
          <p:spPr bwMode="auto">
            <a:xfrm flipV="1">
              <a:off x="1680" y="3936"/>
              <a:ext cx="0" cy="384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26" name="Line 24"/>
            <p:cNvSpPr>
              <a:spLocks noChangeShapeType="1"/>
            </p:cNvSpPr>
            <p:nvPr/>
          </p:nvSpPr>
          <p:spPr bwMode="auto">
            <a:xfrm>
              <a:off x="1680" y="3936"/>
              <a:ext cx="4080" cy="0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27" name="Line 25"/>
            <p:cNvSpPr>
              <a:spLocks noChangeShapeType="1"/>
            </p:cNvSpPr>
            <p:nvPr/>
          </p:nvSpPr>
          <p:spPr bwMode="auto">
            <a:xfrm flipH="1">
              <a:off x="0" y="3312"/>
              <a:ext cx="288" cy="0"/>
            </a:xfrm>
            <a:prstGeom prst="line">
              <a:avLst/>
            </a:prstGeom>
            <a:noFill/>
            <a:ln w="2857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28" name="Line 26"/>
            <p:cNvSpPr>
              <a:spLocks noChangeShapeType="1"/>
            </p:cNvSpPr>
            <p:nvPr/>
          </p:nvSpPr>
          <p:spPr bwMode="auto">
            <a:xfrm flipH="1">
              <a:off x="0" y="3408"/>
              <a:ext cx="288" cy="0"/>
            </a:xfrm>
            <a:prstGeom prst="line">
              <a:avLst/>
            </a:prstGeom>
            <a:noFill/>
            <a:ln w="2857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</p:grpSp>
      <p:sp>
        <p:nvSpPr>
          <p:cNvPr id="3099" name="Rectangle 27"/>
          <p:cNvSpPr>
            <a:spLocks noGrp="1" noChangeArrowheads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100" name="Rectangle 28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Font typeface="Century Gothic" pitchFamily="34" charset="0"/>
              <a:buNone/>
              <a:defRPr sz="2800"/>
            </a:lvl1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29" name="Rectangle 3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64275"/>
            <a:ext cx="2133600" cy="3841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" name="Rectangle 3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" name="Rectangle 3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64275"/>
            <a:ext cx="2133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C67587-54E3-4F3F-A2CD-6D61C68C6F3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0352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64275"/>
            <a:ext cx="2133600" cy="3841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64492C-A1DD-40C0-965B-A73439E0E0E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6679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64275"/>
            <a:ext cx="2133600" cy="3841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B2C310-1054-46CD-B84C-1F4925DF16B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730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64275"/>
            <a:ext cx="2133600" cy="3841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AAC2EC-9648-4F12-B1AB-A2AAD5F72D1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766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64275"/>
            <a:ext cx="2133600" cy="3841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51E787-00E7-4D7A-9635-E64984E460D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3253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64275"/>
            <a:ext cx="2133600" cy="3841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434297-C43F-4D9E-B251-61B905E8E28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5201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64275"/>
            <a:ext cx="2133600" cy="3841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C3234B-2789-4DA9-8085-91DB41CEB4E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5167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64275"/>
            <a:ext cx="2133600" cy="3841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F91452-D8EF-48BF-BD0D-65556AA761E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9311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64275"/>
            <a:ext cx="2133600" cy="3841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1F2F30-C348-447D-BDED-156B062A837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3745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64275"/>
            <a:ext cx="2133600" cy="3841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A99B6A-4F9B-49DA-813D-336550D0755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9140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64275"/>
            <a:ext cx="2133600" cy="3841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1EED1A-BE25-4833-8EE0-B4420DCC862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9449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3771900" cy="3657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64275"/>
            <a:ext cx="2133600" cy="3841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B13DFD-A82B-46F9-9C95-5EFFCF1BDB6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0288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7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032" name="Rectangle 8"/>
            <p:cNvSpPr>
              <a:spLocks noChangeArrowheads="1"/>
            </p:cNvSpPr>
            <p:nvPr/>
          </p:nvSpPr>
          <p:spPr bwMode="auto">
            <a:xfrm>
              <a:off x="1968" y="4224"/>
              <a:ext cx="3792" cy="96"/>
            </a:xfrm>
            <a:prstGeom prst="rect">
              <a:avLst/>
            </a:prstGeom>
            <a:gradFill rotWithShape="0">
              <a:gsLst>
                <a:gs pos="0">
                  <a:srgbClr val="EBD7FF"/>
                </a:gs>
                <a:gs pos="100000">
                  <a:srgbClr val="0099FF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33" name="Rectangle 9"/>
            <p:cNvSpPr>
              <a:spLocks noChangeArrowheads="1"/>
            </p:cNvSpPr>
            <p:nvPr/>
          </p:nvSpPr>
          <p:spPr bwMode="auto">
            <a:xfrm>
              <a:off x="5520" y="1248"/>
              <a:ext cx="240" cy="2688"/>
            </a:xfrm>
            <a:prstGeom prst="rect">
              <a:avLst/>
            </a:prstGeom>
            <a:gradFill rotWithShape="0">
              <a:gsLst>
                <a:gs pos="0">
                  <a:srgbClr val="C1E7CE"/>
                </a:gs>
                <a:gs pos="100000">
                  <a:srgbClr val="339966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34" name="Rectangle 10"/>
            <p:cNvSpPr>
              <a:spLocks noChangeArrowheads="1"/>
            </p:cNvSpPr>
            <p:nvPr/>
          </p:nvSpPr>
          <p:spPr bwMode="auto">
            <a:xfrm>
              <a:off x="0" y="3312"/>
              <a:ext cx="288" cy="96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35" name="Rectangle 11"/>
            <p:cNvSpPr>
              <a:spLocks noChangeArrowheads="1"/>
            </p:cNvSpPr>
            <p:nvPr/>
          </p:nvSpPr>
          <p:spPr bwMode="auto">
            <a:xfrm>
              <a:off x="0" y="3408"/>
              <a:ext cx="288" cy="912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36" name="Rectangle 12"/>
            <p:cNvSpPr>
              <a:spLocks noChangeArrowheads="1"/>
            </p:cNvSpPr>
            <p:nvPr/>
          </p:nvSpPr>
          <p:spPr bwMode="auto">
            <a:xfrm>
              <a:off x="5520" y="0"/>
              <a:ext cx="240" cy="124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37" name="Rectangle 13"/>
            <p:cNvSpPr>
              <a:spLocks noChangeArrowheads="1"/>
            </p:cNvSpPr>
            <p:nvPr/>
          </p:nvSpPr>
          <p:spPr bwMode="auto">
            <a:xfrm>
              <a:off x="3600" y="0"/>
              <a:ext cx="1920" cy="192"/>
            </a:xfrm>
            <a:prstGeom prst="rect">
              <a:avLst/>
            </a:prstGeom>
            <a:solidFill>
              <a:srgbClr val="CAC9AA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38" name="Rectangle 14"/>
            <p:cNvSpPr>
              <a:spLocks noChangeArrowheads="1"/>
            </p:cNvSpPr>
            <p:nvPr/>
          </p:nvSpPr>
          <p:spPr bwMode="auto">
            <a:xfrm>
              <a:off x="288" y="192"/>
              <a:ext cx="336" cy="480"/>
            </a:xfrm>
            <a:prstGeom prst="rect">
              <a:avLst/>
            </a:prstGeom>
            <a:solidFill>
              <a:schemeClr val="folHlink">
                <a:alpha val="5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39" name="Rectangle 15"/>
            <p:cNvSpPr>
              <a:spLocks noChangeArrowheads="1"/>
            </p:cNvSpPr>
            <p:nvPr/>
          </p:nvSpPr>
          <p:spPr bwMode="auto">
            <a:xfrm>
              <a:off x="0" y="672"/>
              <a:ext cx="288" cy="2640"/>
            </a:xfrm>
            <a:prstGeom prst="rect">
              <a:avLst/>
            </a:prstGeom>
            <a:gradFill rotWithShape="0">
              <a:gsLst>
                <a:gs pos="0">
                  <a:srgbClr val="C1AE8F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40" name="Rectangle 16"/>
            <p:cNvSpPr>
              <a:spLocks noChangeArrowheads="1"/>
            </p:cNvSpPr>
            <p:nvPr/>
          </p:nvSpPr>
          <p:spPr bwMode="auto">
            <a:xfrm>
              <a:off x="0" y="192"/>
              <a:ext cx="288" cy="48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41" name="Rectangle 17"/>
            <p:cNvSpPr>
              <a:spLocks noChangeArrowheads="1"/>
            </p:cNvSpPr>
            <p:nvPr/>
          </p:nvSpPr>
          <p:spPr bwMode="auto">
            <a:xfrm>
              <a:off x="0" y="0"/>
              <a:ext cx="624" cy="192"/>
            </a:xfrm>
            <a:prstGeom prst="rect">
              <a:avLst/>
            </a:prstGeom>
            <a:solidFill>
              <a:srgbClr val="99CC00"/>
            </a:solidFill>
            <a:ln w="1905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42" name="Rectangle 18"/>
            <p:cNvSpPr>
              <a:spLocks noChangeArrowheads="1"/>
            </p:cNvSpPr>
            <p:nvPr/>
          </p:nvSpPr>
          <p:spPr bwMode="auto">
            <a:xfrm>
              <a:off x="624" y="0"/>
              <a:ext cx="2976" cy="19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43" name="Line 19"/>
            <p:cNvSpPr>
              <a:spLocks noChangeShapeType="1"/>
            </p:cNvSpPr>
            <p:nvPr/>
          </p:nvSpPr>
          <p:spPr bwMode="auto">
            <a:xfrm flipV="1">
              <a:off x="288" y="192"/>
              <a:ext cx="0" cy="4128"/>
            </a:xfrm>
            <a:prstGeom prst="line">
              <a:avLst/>
            </a:prstGeom>
            <a:noFill/>
            <a:ln w="762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44" name="Line 20"/>
            <p:cNvSpPr>
              <a:spLocks noChangeShapeType="1"/>
            </p:cNvSpPr>
            <p:nvPr/>
          </p:nvSpPr>
          <p:spPr bwMode="auto">
            <a:xfrm>
              <a:off x="288" y="4224"/>
              <a:ext cx="5472" cy="0"/>
            </a:xfrm>
            <a:prstGeom prst="line">
              <a:avLst/>
            </a:prstGeom>
            <a:noFill/>
            <a:ln w="571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45" name="Line 21"/>
            <p:cNvSpPr>
              <a:spLocks noChangeShapeType="1"/>
            </p:cNvSpPr>
            <p:nvPr/>
          </p:nvSpPr>
          <p:spPr bwMode="auto">
            <a:xfrm flipV="1">
              <a:off x="5520" y="0"/>
              <a:ext cx="0" cy="4224"/>
            </a:xfrm>
            <a:prstGeom prst="line">
              <a:avLst/>
            </a:prstGeom>
            <a:noFill/>
            <a:ln w="571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46" name="Line 22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381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47" name="Line 23"/>
            <p:cNvSpPr>
              <a:spLocks noChangeShapeType="1"/>
            </p:cNvSpPr>
            <p:nvPr/>
          </p:nvSpPr>
          <p:spPr bwMode="auto">
            <a:xfrm flipH="1">
              <a:off x="3600" y="288"/>
              <a:ext cx="2160" cy="0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48" name="Line 24"/>
            <p:cNvSpPr>
              <a:spLocks noChangeShapeType="1"/>
            </p:cNvSpPr>
            <p:nvPr/>
          </p:nvSpPr>
          <p:spPr bwMode="auto">
            <a:xfrm flipV="1">
              <a:off x="3600" y="0"/>
              <a:ext cx="0" cy="288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49" name="Line 25"/>
            <p:cNvSpPr>
              <a:spLocks noChangeShapeType="1"/>
            </p:cNvSpPr>
            <p:nvPr/>
          </p:nvSpPr>
          <p:spPr bwMode="auto">
            <a:xfrm>
              <a:off x="5520" y="1248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50" name="Line 26"/>
            <p:cNvSpPr>
              <a:spLocks noChangeShapeType="1"/>
            </p:cNvSpPr>
            <p:nvPr/>
          </p:nvSpPr>
          <p:spPr bwMode="auto">
            <a:xfrm>
              <a:off x="624" y="0"/>
              <a:ext cx="0" cy="672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51" name="Line 27"/>
            <p:cNvSpPr>
              <a:spLocks noChangeShapeType="1"/>
            </p:cNvSpPr>
            <p:nvPr/>
          </p:nvSpPr>
          <p:spPr bwMode="auto">
            <a:xfrm flipH="1">
              <a:off x="0" y="672"/>
              <a:ext cx="624" cy="0"/>
            </a:xfrm>
            <a:prstGeom prst="line">
              <a:avLst/>
            </a:prstGeom>
            <a:noFill/>
            <a:ln w="2857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52" name="Line 28"/>
            <p:cNvSpPr>
              <a:spLocks noChangeShapeType="1"/>
            </p:cNvSpPr>
            <p:nvPr/>
          </p:nvSpPr>
          <p:spPr bwMode="auto">
            <a:xfrm flipV="1">
              <a:off x="1680" y="3936"/>
              <a:ext cx="0" cy="384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53" name="Line 29"/>
            <p:cNvSpPr>
              <a:spLocks noChangeShapeType="1"/>
            </p:cNvSpPr>
            <p:nvPr/>
          </p:nvSpPr>
          <p:spPr bwMode="auto">
            <a:xfrm>
              <a:off x="1680" y="3936"/>
              <a:ext cx="4080" cy="0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54" name="Line 30"/>
            <p:cNvSpPr>
              <a:spLocks noChangeShapeType="1"/>
            </p:cNvSpPr>
            <p:nvPr/>
          </p:nvSpPr>
          <p:spPr bwMode="auto">
            <a:xfrm flipH="1">
              <a:off x="0" y="3312"/>
              <a:ext cx="288" cy="0"/>
            </a:xfrm>
            <a:prstGeom prst="line">
              <a:avLst/>
            </a:prstGeom>
            <a:noFill/>
            <a:ln w="2857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55" name="Line 31"/>
            <p:cNvSpPr>
              <a:spLocks noChangeShapeType="1"/>
            </p:cNvSpPr>
            <p:nvPr/>
          </p:nvSpPr>
          <p:spPr bwMode="auto">
            <a:xfrm flipH="1">
              <a:off x="0" y="3408"/>
              <a:ext cx="288" cy="0"/>
            </a:xfrm>
            <a:prstGeom prst="line">
              <a:avLst/>
            </a:prstGeom>
            <a:noFill/>
            <a:ln w="2857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</p:grp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64275"/>
            <a:ext cx="213360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bg2"/>
                </a:solidFill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64275"/>
            <a:ext cx="289560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chemeClr val="bg2"/>
                </a:solidFill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67450"/>
            <a:ext cx="213360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chemeClr val="bg2"/>
                </a:solidFill>
                <a:cs typeface="+mn-cs"/>
              </a:defRPr>
            </a:lvl1pPr>
          </a:lstStyle>
          <a:p>
            <a:pPr>
              <a:defRPr/>
            </a:pPr>
            <a:fld id="{88BF40D1-1ED4-420D-9D25-AF24511432C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entury Gothic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entury Gothic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entury Gothic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entury Gothic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Century Gothic" pitchFamily="34" charset="0"/>
        <a:buChar char="□"/>
        <a:defRPr sz="32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Century Gothic" pitchFamily="34" charset="0"/>
        <a:buChar char="□"/>
        <a:defRPr sz="28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Century Gothic" pitchFamily="34" charset="0"/>
        <a:buChar char="□"/>
        <a:defRPr sz="2400">
          <a:solidFill>
            <a:schemeClr val="bg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Century Gothic" pitchFamily="34" charset="0"/>
        <a:buChar char="□"/>
        <a:defRPr sz="2000">
          <a:solidFill>
            <a:schemeClr val="bg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Century Gothic" pitchFamily="34" charset="0"/>
        <a:buChar char="□"/>
        <a:defRPr sz="2000">
          <a:solidFill>
            <a:schemeClr val="bg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Century Gothic" pitchFamily="34" charset="0"/>
        <a:buChar char="□"/>
        <a:defRPr sz="2000">
          <a:solidFill>
            <a:schemeClr val="bg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Century Gothic" pitchFamily="34" charset="0"/>
        <a:buChar char="□"/>
        <a:defRPr sz="2000">
          <a:solidFill>
            <a:schemeClr val="bg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Century Gothic" pitchFamily="34" charset="0"/>
        <a:buChar char="□"/>
        <a:defRPr sz="2000">
          <a:solidFill>
            <a:schemeClr val="bg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Century Gothic" pitchFamily="34" charset="0"/>
        <a:buChar char="□"/>
        <a:defRPr sz="2000">
          <a:solidFill>
            <a:schemeClr val="bg2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7"/>
          <p:cNvGrpSpPr>
            <a:grpSpLocks/>
          </p:cNvGrpSpPr>
          <p:nvPr/>
        </p:nvGrpSpPr>
        <p:grpSpPr bwMode="auto">
          <a:xfrm>
            <a:off x="936812" y="869576"/>
            <a:ext cx="9144000" cy="6858000"/>
            <a:chOff x="0" y="0"/>
            <a:chExt cx="5760" cy="4320"/>
          </a:xfrm>
        </p:grpSpPr>
        <p:sp>
          <p:nvSpPr>
            <p:cNvPr id="1032" name="Rectangle 8"/>
            <p:cNvSpPr>
              <a:spLocks noChangeArrowheads="1"/>
            </p:cNvSpPr>
            <p:nvPr/>
          </p:nvSpPr>
          <p:spPr bwMode="auto">
            <a:xfrm>
              <a:off x="1968" y="4224"/>
              <a:ext cx="3792" cy="96"/>
            </a:xfrm>
            <a:prstGeom prst="rect">
              <a:avLst/>
            </a:prstGeom>
            <a:gradFill rotWithShape="0">
              <a:gsLst>
                <a:gs pos="0">
                  <a:srgbClr val="EBD7FF"/>
                </a:gs>
                <a:gs pos="100000">
                  <a:srgbClr val="0099FF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33" name="Rectangle 9"/>
            <p:cNvSpPr>
              <a:spLocks noChangeArrowheads="1"/>
            </p:cNvSpPr>
            <p:nvPr/>
          </p:nvSpPr>
          <p:spPr bwMode="auto">
            <a:xfrm>
              <a:off x="5520" y="1248"/>
              <a:ext cx="240" cy="2688"/>
            </a:xfrm>
            <a:prstGeom prst="rect">
              <a:avLst/>
            </a:prstGeom>
            <a:gradFill rotWithShape="0">
              <a:gsLst>
                <a:gs pos="0">
                  <a:srgbClr val="C1E7CE"/>
                </a:gs>
                <a:gs pos="100000">
                  <a:srgbClr val="339966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34" name="Rectangle 10"/>
            <p:cNvSpPr>
              <a:spLocks noChangeArrowheads="1"/>
            </p:cNvSpPr>
            <p:nvPr/>
          </p:nvSpPr>
          <p:spPr bwMode="auto">
            <a:xfrm>
              <a:off x="0" y="3312"/>
              <a:ext cx="288" cy="96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35" name="Rectangle 11"/>
            <p:cNvSpPr>
              <a:spLocks noChangeArrowheads="1"/>
            </p:cNvSpPr>
            <p:nvPr/>
          </p:nvSpPr>
          <p:spPr bwMode="auto">
            <a:xfrm>
              <a:off x="0" y="3408"/>
              <a:ext cx="288" cy="912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36" name="Rectangle 12"/>
            <p:cNvSpPr>
              <a:spLocks noChangeArrowheads="1"/>
            </p:cNvSpPr>
            <p:nvPr/>
          </p:nvSpPr>
          <p:spPr bwMode="auto">
            <a:xfrm>
              <a:off x="5520" y="0"/>
              <a:ext cx="240" cy="124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37" name="Rectangle 13"/>
            <p:cNvSpPr>
              <a:spLocks noChangeArrowheads="1"/>
            </p:cNvSpPr>
            <p:nvPr/>
          </p:nvSpPr>
          <p:spPr bwMode="auto">
            <a:xfrm>
              <a:off x="3600" y="0"/>
              <a:ext cx="1920" cy="192"/>
            </a:xfrm>
            <a:prstGeom prst="rect">
              <a:avLst/>
            </a:prstGeom>
            <a:solidFill>
              <a:srgbClr val="CAC9AA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38" name="Rectangle 14"/>
            <p:cNvSpPr>
              <a:spLocks noChangeArrowheads="1"/>
            </p:cNvSpPr>
            <p:nvPr/>
          </p:nvSpPr>
          <p:spPr bwMode="auto">
            <a:xfrm>
              <a:off x="288" y="192"/>
              <a:ext cx="336" cy="480"/>
            </a:xfrm>
            <a:prstGeom prst="rect">
              <a:avLst/>
            </a:prstGeom>
            <a:solidFill>
              <a:schemeClr val="folHlink">
                <a:alpha val="5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39" name="Rectangle 15"/>
            <p:cNvSpPr>
              <a:spLocks noChangeArrowheads="1"/>
            </p:cNvSpPr>
            <p:nvPr/>
          </p:nvSpPr>
          <p:spPr bwMode="auto">
            <a:xfrm>
              <a:off x="0" y="672"/>
              <a:ext cx="288" cy="2640"/>
            </a:xfrm>
            <a:prstGeom prst="rect">
              <a:avLst/>
            </a:prstGeom>
            <a:gradFill rotWithShape="0">
              <a:gsLst>
                <a:gs pos="0">
                  <a:srgbClr val="C1AE8F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40" name="Rectangle 16"/>
            <p:cNvSpPr>
              <a:spLocks noChangeArrowheads="1"/>
            </p:cNvSpPr>
            <p:nvPr/>
          </p:nvSpPr>
          <p:spPr bwMode="auto">
            <a:xfrm>
              <a:off x="0" y="192"/>
              <a:ext cx="288" cy="48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41" name="Rectangle 17"/>
            <p:cNvSpPr>
              <a:spLocks noChangeArrowheads="1"/>
            </p:cNvSpPr>
            <p:nvPr/>
          </p:nvSpPr>
          <p:spPr bwMode="auto">
            <a:xfrm>
              <a:off x="0" y="0"/>
              <a:ext cx="624" cy="192"/>
            </a:xfrm>
            <a:prstGeom prst="rect">
              <a:avLst/>
            </a:prstGeom>
            <a:solidFill>
              <a:srgbClr val="99CC00"/>
            </a:solidFill>
            <a:ln w="1905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42" name="Rectangle 18"/>
            <p:cNvSpPr>
              <a:spLocks noChangeArrowheads="1"/>
            </p:cNvSpPr>
            <p:nvPr/>
          </p:nvSpPr>
          <p:spPr bwMode="auto">
            <a:xfrm>
              <a:off x="624" y="0"/>
              <a:ext cx="2976" cy="19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1043" name="Line 19"/>
            <p:cNvSpPr>
              <a:spLocks noChangeShapeType="1"/>
            </p:cNvSpPr>
            <p:nvPr/>
          </p:nvSpPr>
          <p:spPr bwMode="auto">
            <a:xfrm flipV="1">
              <a:off x="288" y="192"/>
              <a:ext cx="0" cy="4128"/>
            </a:xfrm>
            <a:prstGeom prst="line">
              <a:avLst/>
            </a:prstGeom>
            <a:noFill/>
            <a:ln w="762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44" name="Line 20"/>
            <p:cNvSpPr>
              <a:spLocks noChangeShapeType="1"/>
            </p:cNvSpPr>
            <p:nvPr/>
          </p:nvSpPr>
          <p:spPr bwMode="auto">
            <a:xfrm>
              <a:off x="288" y="4224"/>
              <a:ext cx="5472" cy="0"/>
            </a:xfrm>
            <a:prstGeom prst="line">
              <a:avLst/>
            </a:prstGeom>
            <a:noFill/>
            <a:ln w="571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45" name="Line 21"/>
            <p:cNvSpPr>
              <a:spLocks noChangeShapeType="1"/>
            </p:cNvSpPr>
            <p:nvPr/>
          </p:nvSpPr>
          <p:spPr bwMode="auto">
            <a:xfrm flipV="1">
              <a:off x="5520" y="0"/>
              <a:ext cx="0" cy="4224"/>
            </a:xfrm>
            <a:prstGeom prst="line">
              <a:avLst/>
            </a:prstGeom>
            <a:noFill/>
            <a:ln w="571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46" name="Line 22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381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47" name="Line 23"/>
            <p:cNvSpPr>
              <a:spLocks noChangeShapeType="1"/>
            </p:cNvSpPr>
            <p:nvPr/>
          </p:nvSpPr>
          <p:spPr bwMode="auto">
            <a:xfrm flipH="1">
              <a:off x="3600" y="288"/>
              <a:ext cx="2160" cy="0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48" name="Line 24"/>
            <p:cNvSpPr>
              <a:spLocks noChangeShapeType="1"/>
            </p:cNvSpPr>
            <p:nvPr/>
          </p:nvSpPr>
          <p:spPr bwMode="auto">
            <a:xfrm flipV="1">
              <a:off x="3600" y="0"/>
              <a:ext cx="0" cy="288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49" name="Line 25"/>
            <p:cNvSpPr>
              <a:spLocks noChangeShapeType="1"/>
            </p:cNvSpPr>
            <p:nvPr/>
          </p:nvSpPr>
          <p:spPr bwMode="auto">
            <a:xfrm>
              <a:off x="5520" y="1248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50" name="Line 26"/>
            <p:cNvSpPr>
              <a:spLocks noChangeShapeType="1"/>
            </p:cNvSpPr>
            <p:nvPr/>
          </p:nvSpPr>
          <p:spPr bwMode="auto">
            <a:xfrm>
              <a:off x="624" y="0"/>
              <a:ext cx="0" cy="672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51" name="Line 27"/>
            <p:cNvSpPr>
              <a:spLocks noChangeShapeType="1"/>
            </p:cNvSpPr>
            <p:nvPr/>
          </p:nvSpPr>
          <p:spPr bwMode="auto">
            <a:xfrm flipH="1">
              <a:off x="0" y="672"/>
              <a:ext cx="624" cy="0"/>
            </a:xfrm>
            <a:prstGeom prst="line">
              <a:avLst/>
            </a:prstGeom>
            <a:noFill/>
            <a:ln w="2857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54" name="Line 30"/>
            <p:cNvSpPr>
              <a:spLocks noChangeShapeType="1"/>
            </p:cNvSpPr>
            <p:nvPr/>
          </p:nvSpPr>
          <p:spPr bwMode="auto">
            <a:xfrm flipH="1">
              <a:off x="0" y="3312"/>
              <a:ext cx="288" cy="0"/>
            </a:xfrm>
            <a:prstGeom prst="line">
              <a:avLst/>
            </a:prstGeom>
            <a:noFill/>
            <a:ln w="2857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1055" name="Line 31"/>
            <p:cNvSpPr>
              <a:spLocks noChangeShapeType="1"/>
            </p:cNvSpPr>
            <p:nvPr/>
          </p:nvSpPr>
          <p:spPr bwMode="auto">
            <a:xfrm flipH="1">
              <a:off x="0" y="3408"/>
              <a:ext cx="288" cy="0"/>
            </a:xfrm>
            <a:prstGeom prst="line">
              <a:avLst/>
            </a:prstGeom>
            <a:noFill/>
            <a:ln w="2857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</p:grp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64275"/>
            <a:ext cx="289560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chemeClr val="bg2"/>
                </a:solidFill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212" y="249311"/>
            <a:ext cx="6477036" cy="443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chemeClr val="bg2"/>
                </a:solidFill>
                <a:cs typeface="+mn-cs"/>
              </a:defRPr>
            </a:lvl1pPr>
          </a:lstStyle>
          <a:p>
            <a:pPr>
              <a:defRPr/>
            </a:pPr>
            <a:fld id="{88BF40D1-1ED4-420D-9D25-AF24511432C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grpSp>
        <p:nvGrpSpPr>
          <p:cNvPr id="30" name="Group 7"/>
          <p:cNvGrpSpPr>
            <a:grpSpLocks/>
          </p:cNvGrpSpPr>
          <p:nvPr userDrawn="1"/>
        </p:nvGrpSpPr>
        <p:grpSpPr bwMode="auto">
          <a:xfrm rot="10800000">
            <a:off x="-107999" y="357042"/>
            <a:ext cx="9769475" cy="6858000"/>
            <a:chOff x="0" y="0"/>
            <a:chExt cx="6154" cy="4320"/>
          </a:xfrm>
        </p:grpSpPr>
        <p:sp>
          <p:nvSpPr>
            <p:cNvPr id="31" name="Rectangle 8"/>
            <p:cNvSpPr>
              <a:spLocks noChangeArrowheads="1"/>
            </p:cNvSpPr>
            <p:nvPr/>
          </p:nvSpPr>
          <p:spPr bwMode="auto">
            <a:xfrm>
              <a:off x="1968" y="4224"/>
              <a:ext cx="3792" cy="96"/>
            </a:xfrm>
            <a:prstGeom prst="rect">
              <a:avLst/>
            </a:prstGeom>
            <a:gradFill rotWithShape="0">
              <a:gsLst>
                <a:gs pos="0">
                  <a:srgbClr val="EBD7FF"/>
                </a:gs>
                <a:gs pos="100000">
                  <a:srgbClr val="0099FF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32" name="Rectangle 9"/>
            <p:cNvSpPr>
              <a:spLocks noChangeArrowheads="1"/>
            </p:cNvSpPr>
            <p:nvPr/>
          </p:nvSpPr>
          <p:spPr bwMode="auto">
            <a:xfrm>
              <a:off x="5520" y="1248"/>
              <a:ext cx="240" cy="2688"/>
            </a:xfrm>
            <a:prstGeom prst="rect">
              <a:avLst/>
            </a:prstGeom>
            <a:gradFill rotWithShape="0">
              <a:gsLst>
                <a:gs pos="0">
                  <a:srgbClr val="C1E7CE"/>
                </a:gs>
                <a:gs pos="100000">
                  <a:srgbClr val="339966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33" name="Rectangle 10"/>
            <p:cNvSpPr>
              <a:spLocks noChangeArrowheads="1"/>
            </p:cNvSpPr>
            <p:nvPr/>
          </p:nvSpPr>
          <p:spPr bwMode="auto">
            <a:xfrm>
              <a:off x="0" y="3312"/>
              <a:ext cx="288" cy="96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34" name="Rectangle 11"/>
            <p:cNvSpPr>
              <a:spLocks noChangeArrowheads="1"/>
            </p:cNvSpPr>
            <p:nvPr/>
          </p:nvSpPr>
          <p:spPr bwMode="auto">
            <a:xfrm>
              <a:off x="0" y="3408"/>
              <a:ext cx="288" cy="912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35" name="Rectangle 12"/>
            <p:cNvSpPr>
              <a:spLocks noChangeArrowheads="1"/>
            </p:cNvSpPr>
            <p:nvPr/>
          </p:nvSpPr>
          <p:spPr bwMode="auto">
            <a:xfrm>
              <a:off x="5520" y="0"/>
              <a:ext cx="240" cy="124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36" name="Rectangle 13"/>
            <p:cNvSpPr>
              <a:spLocks noChangeArrowheads="1"/>
            </p:cNvSpPr>
            <p:nvPr/>
          </p:nvSpPr>
          <p:spPr bwMode="auto">
            <a:xfrm>
              <a:off x="3600" y="0"/>
              <a:ext cx="1920" cy="192"/>
            </a:xfrm>
            <a:prstGeom prst="rect">
              <a:avLst/>
            </a:prstGeom>
            <a:solidFill>
              <a:srgbClr val="CAC9AA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37" name="Rectangle 14"/>
            <p:cNvSpPr>
              <a:spLocks noChangeArrowheads="1"/>
            </p:cNvSpPr>
            <p:nvPr/>
          </p:nvSpPr>
          <p:spPr bwMode="auto">
            <a:xfrm>
              <a:off x="288" y="192"/>
              <a:ext cx="336" cy="480"/>
            </a:xfrm>
            <a:prstGeom prst="rect">
              <a:avLst/>
            </a:prstGeom>
            <a:solidFill>
              <a:schemeClr val="folHlink">
                <a:alpha val="5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38" name="Rectangle 15"/>
            <p:cNvSpPr>
              <a:spLocks noChangeArrowheads="1"/>
            </p:cNvSpPr>
            <p:nvPr/>
          </p:nvSpPr>
          <p:spPr bwMode="auto">
            <a:xfrm>
              <a:off x="0" y="672"/>
              <a:ext cx="288" cy="2640"/>
            </a:xfrm>
            <a:prstGeom prst="rect">
              <a:avLst/>
            </a:prstGeom>
            <a:gradFill rotWithShape="0">
              <a:gsLst>
                <a:gs pos="0">
                  <a:srgbClr val="C1AE8F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39" name="Rectangle 16"/>
            <p:cNvSpPr>
              <a:spLocks noChangeArrowheads="1"/>
            </p:cNvSpPr>
            <p:nvPr/>
          </p:nvSpPr>
          <p:spPr bwMode="auto">
            <a:xfrm>
              <a:off x="0" y="192"/>
              <a:ext cx="288" cy="48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40" name="Rectangle 17"/>
            <p:cNvSpPr>
              <a:spLocks noChangeArrowheads="1"/>
            </p:cNvSpPr>
            <p:nvPr/>
          </p:nvSpPr>
          <p:spPr bwMode="auto">
            <a:xfrm>
              <a:off x="0" y="0"/>
              <a:ext cx="624" cy="192"/>
            </a:xfrm>
            <a:prstGeom prst="rect">
              <a:avLst/>
            </a:prstGeom>
            <a:solidFill>
              <a:srgbClr val="99CC00"/>
            </a:solidFill>
            <a:ln w="1905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41" name="Rectangle 18"/>
            <p:cNvSpPr>
              <a:spLocks noChangeArrowheads="1"/>
            </p:cNvSpPr>
            <p:nvPr/>
          </p:nvSpPr>
          <p:spPr bwMode="auto">
            <a:xfrm>
              <a:off x="624" y="0"/>
              <a:ext cx="2976" cy="19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pt-BR" sz="2400">
                <a:latin typeface="굴림" pitchFamily="50" charset="-127"/>
                <a:cs typeface="+mn-cs"/>
              </a:endParaRPr>
            </a:p>
          </p:txBody>
        </p:sp>
        <p:sp>
          <p:nvSpPr>
            <p:cNvPr id="42" name="Line 19"/>
            <p:cNvSpPr>
              <a:spLocks noChangeShapeType="1"/>
            </p:cNvSpPr>
            <p:nvPr/>
          </p:nvSpPr>
          <p:spPr bwMode="auto">
            <a:xfrm flipV="1">
              <a:off x="288" y="192"/>
              <a:ext cx="0" cy="4128"/>
            </a:xfrm>
            <a:prstGeom prst="line">
              <a:avLst/>
            </a:prstGeom>
            <a:noFill/>
            <a:ln w="762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43" name="Line 20"/>
            <p:cNvSpPr>
              <a:spLocks noChangeShapeType="1"/>
            </p:cNvSpPr>
            <p:nvPr/>
          </p:nvSpPr>
          <p:spPr bwMode="auto">
            <a:xfrm>
              <a:off x="288" y="4224"/>
              <a:ext cx="5866" cy="48"/>
            </a:xfrm>
            <a:prstGeom prst="line">
              <a:avLst/>
            </a:prstGeom>
            <a:noFill/>
            <a:ln w="571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44" name="Line 21"/>
            <p:cNvSpPr>
              <a:spLocks noChangeShapeType="1"/>
            </p:cNvSpPr>
            <p:nvPr/>
          </p:nvSpPr>
          <p:spPr bwMode="auto">
            <a:xfrm flipV="1">
              <a:off x="5520" y="0"/>
              <a:ext cx="0" cy="4224"/>
            </a:xfrm>
            <a:prstGeom prst="line">
              <a:avLst/>
            </a:prstGeom>
            <a:noFill/>
            <a:ln w="571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45" name="Line 22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381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46" name="Line 23"/>
            <p:cNvSpPr>
              <a:spLocks noChangeShapeType="1"/>
            </p:cNvSpPr>
            <p:nvPr/>
          </p:nvSpPr>
          <p:spPr bwMode="auto">
            <a:xfrm flipH="1">
              <a:off x="3600" y="288"/>
              <a:ext cx="2160" cy="0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47" name="Line 24"/>
            <p:cNvSpPr>
              <a:spLocks noChangeShapeType="1"/>
            </p:cNvSpPr>
            <p:nvPr/>
          </p:nvSpPr>
          <p:spPr bwMode="auto">
            <a:xfrm flipV="1">
              <a:off x="3600" y="0"/>
              <a:ext cx="0" cy="288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48" name="Line 25"/>
            <p:cNvSpPr>
              <a:spLocks noChangeShapeType="1"/>
            </p:cNvSpPr>
            <p:nvPr/>
          </p:nvSpPr>
          <p:spPr bwMode="auto">
            <a:xfrm>
              <a:off x="5520" y="1248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49" name="Line 26"/>
            <p:cNvSpPr>
              <a:spLocks noChangeShapeType="1"/>
            </p:cNvSpPr>
            <p:nvPr/>
          </p:nvSpPr>
          <p:spPr bwMode="auto">
            <a:xfrm>
              <a:off x="624" y="0"/>
              <a:ext cx="0" cy="672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50" name="Line 27"/>
            <p:cNvSpPr>
              <a:spLocks noChangeShapeType="1"/>
            </p:cNvSpPr>
            <p:nvPr/>
          </p:nvSpPr>
          <p:spPr bwMode="auto">
            <a:xfrm flipH="1">
              <a:off x="0" y="672"/>
              <a:ext cx="624" cy="0"/>
            </a:xfrm>
            <a:prstGeom prst="line">
              <a:avLst/>
            </a:prstGeom>
            <a:noFill/>
            <a:ln w="2857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51" name="Line 30"/>
            <p:cNvSpPr>
              <a:spLocks noChangeShapeType="1"/>
            </p:cNvSpPr>
            <p:nvPr/>
          </p:nvSpPr>
          <p:spPr bwMode="auto">
            <a:xfrm flipH="1">
              <a:off x="0" y="3312"/>
              <a:ext cx="288" cy="0"/>
            </a:xfrm>
            <a:prstGeom prst="line">
              <a:avLst/>
            </a:prstGeom>
            <a:noFill/>
            <a:ln w="2857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  <p:sp>
          <p:nvSpPr>
            <p:cNvPr id="52" name="Line 31"/>
            <p:cNvSpPr>
              <a:spLocks noChangeShapeType="1"/>
            </p:cNvSpPr>
            <p:nvPr/>
          </p:nvSpPr>
          <p:spPr bwMode="auto">
            <a:xfrm flipH="1">
              <a:off x="0" y="3408"/>
              <a:ext cx="288" cy="0"/>
            </a:xfrm>
            <a:prstGeom prst="line">
              <a:avLst/>
            </a:prstGeom>
            <a:noFill/>
            <a:ln w="2857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45976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entury Gothic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entury Gothic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entury Gothic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entury Gothic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Century Gothic" pitchFamily="34" charset="0"/>
        <a:buChar char="□"/>
        <a:defRPr sz="32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Century Gothic" pitchFamily="34" charset="0"/>
        <a:buChar char="□"/>
        <a:defRPr sz="28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Century Gothic" pitchFamily="34" charset="0"/>
        <a:buChar char="□"/>
        <a:defRPr sz="2400">
          <a:solidFill>
            <a:schemeClr val="bg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Century Gothic" pitchFamily="34" charset="0"/>
        <a:buChar char="□"/>
        <a:defRPr sz="2000">
          <a:solidFill>
            <a:schemeClr val="bg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Century Gothic" pitchFamily="34" charset="0"/>
        <a:buChar char="□"/>
        <a:defRPr sz="2000">
          <a:solidFill>
            <a:schemeClr val="bg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Century Gothic" pitchFamily="34" charset="0"/>
        <a:buChar char="□"/>
        <a:defRPr sz="2000">
          <a:solidFill>
            <a:schemeClr val="bg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Century Gothic" pitchFamily="34" charset="0"/>
        <a:buChar char="□"/>
        <a:defRPr sz="2000">
          <a:solidFill>
            <a:schemeClr val="bg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Century Gothic" pitchFamily="34" charset="0"/>
        <a:buChar char="□"/>
        <a:defRPr sz="2000">
          <a:solidFill>
            <a:schemeClr val="bg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Century Gothic" pitchFamily="34" charset="0"/>
        <a:buChar char="□"/>
        <a:defRPr sz="2000">
          <a:solidFill>
            <a:schemeClr val="bg2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Envio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333375"/>
            <a:ext cx="8270875" cy="633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ítulo 1"/>
          <p:cNvSpPr txBox="1">
            <a:spLocks/>
          </p:cNvSpPr>
          <p:nvPr/>
        </p:nvSpPr>
        <p:spPr bwMode="auto">
          <a:xfrm>
            <a:off x="468313" y="5445224"/>
            <a:ext cx="7339806" cy="1151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pt-BR" sz="2600" b="1" dirty="0" smtClean="0">
                <a:solidFill>
                  <a:srgbClr val="FFFF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“VEJO EM VOCÊS A BELEZA DO ROSTO JOVEM DE CRISTO E MEU CORAÇÃO SE ENCHE DE ALEGRIA!”</a:t>
            </a:r>
            <a:endParaRPr lang="pt-BR" sz="2600" b="1" dirty="0">
              <a:solidFill>
                <a:srgbClr val="FFFF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6948488" y="6308725"/>
            <a:ext cx="1719262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kern="0" dirty="0">
                <a:solidFill>
                  <a:schemeClr val="bg1"/>
                </a:solidFill>
                <a:latin typeface="Calibri"/>
              </a:rPr>
              <a:t>[Papa Francisco]</a:t>
            </a: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3077" name="Picture 8" descr="http://www.bomjesusdospassos.com/2011/images/artigos/jmj201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4213" y="188913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ço Reservado para Conteúdo 2"/>
          <p:cNvSpPr>
            <a:spLocks noGrp="1"/>
          </p:cNvSpPr>
          <p:nvPr>
            <p:ph idx="1"/>
          </p:nvPr>
        </p:nvSpPr>
        <p:spPr bwMode="auto">
          <a:xfrm>
            <a:off x="611188" y="1629395"/>
            <a:ext cx="8013700" cy="280771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buFont typeface="Century Gothic" pitchFamily="34" charset="0"/>
              <a:buNone/>
            </a:pPr>
            <a:endParaRPr lang="pt-BR" sz="2400" b="1" dirty="0" smtClean="0">
              <a:latin typeface="Futura Md BT" pitchFamily="34" charset="0"/>
            </a:endParaRPr>
          </a:p>
          <a:p>
            <a:pPr algn="ctr" eaLnBrk="1" hangingPunct="1">
              <a:buFont typeface="Century Gothic" pitchFamily="34" charset="0"/>
              <a:buNone/>
            </a:pPr>
            <a:r>
              <a:rPr lang="pt-BR" sz="44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“Os jovens são um </a:t>
            </a:r>
            <a:r>
              <a:rPr lang="pt-BR" sz="5400" b="1" i="1" dirty="0" smtClean="0">
                <a:solidFill>
                  <a:srgbClr val="FF0000"/>
                </a:solidFill>
                <a:latin typeface="Bookman Old Style" pitchFamily="18" charset="0"/>
              </a:rPr>
              <a:t>motor</a:t>
            </a:r>
            <a:r>
              <a:rPr lang="pt-BR" sz="54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 </a:t>
            </a:r>
            <a:r>
              <a:rPr lang="pt-BR" sz="44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potente para a Igreja e para a sociedade.”</a:t>
            </a:r>
          </a:p>
        </p:txBody>
      </p:sp>
      <p:sp>
        <p:nvSpPr>
          <p:cNvPr id="3" name="Retângulo 2"/>
          <p:cNvSpPr/>
          <p:nvPr/>
        </p:nvSpPr>
        <p:spPr>
          <a:xfrm>
            <a:off x="3708400" y="4724400"/>
            <a:ext cx="2044700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kern="0" dirty="0">
                <a:latin typeface="Bookman Old Style" pitchFamily="18" charset="0"/>
              </a:rPr>
              <a:t>[Papa Francisco]</a:t>
            </a:r>
            <a:endParaRPr lang="pt-BR" dirty="0">
              <a:latin typeface="Bookman Old Style" pitchFamily="18" charset="0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 bwMode="auto">
          <a:xfrm>
            <a:off x="468313" y="6165850"/>
            <a:ext cx="8208962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>
              <a:defRPr/>
            </a:pPr>
            <a:r>
              <a:rPr lang="pt-BR" sz="1400" b="1" kern="0" dirty="0">
                <a:latin typeface="Bookman Old Style" pitchFamily="18" charset="0"/>
              </a:rPr>
              <a:t>Dom Eduardo Pinheiro da Silva, </a:t>
            </a:r>
            <a:r>
              <a:rPr lang="pt-BR" sz="1400" b="1" kern="0" dirty="0" err="1">
                <a:latin typeface="Bookman Old Style" pitchFamily="18" charset="0"/>
              </a:rPr>
              <a:t>sdb</a:t>
            </a:r>
            <a:endParaRPr lang="pt-BR" sz="1400" b="1" kern="0" dirty="0">
              <a:latin typeface="Bookman Old Style" pitchFamily="18" charset="0"/>
            </a:endParaRPr>
          </a:p>
          <a:p>
            <a:pPr algn="r">
              <a:defRPr/>
            </a:pPr>
            <a:r>
              <a:rPr lang="pt-BR" sz="1400" b="1" kern="0" dirty="0">
                <a:latin typeface="Bookman Old Style" pitchFamily="18" charset="0"/>
              </a:rPr>
              <a:t>Comissão Episcopal Pastoral para a Juventude, CNBB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ço Reservado para Conteúdo 2"/>
          <p:cNvSpPr>
            <a:spLocks noGrp="1"/>
          </p:cNvSpPr>
          <p:nvPr>
            <p:ph idx="1"/>
          </p:nvPr>
        </p:nvSpPr>
        <p:spPr bwMode="auto">
          <a:xfrm>
            <a:off x="611188" y="1629395"/>
            <a:ext cx="8013700" cy="280771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buFont typeface="Century Gothic" pitchFamily="34" charset="0"/>
              <a:buNone/>
            </a:pPr>
            <a:endParaRPr lang="pt-BR" sz="2400" b="1" dirty="0" smtClean="0">
              <a:latin typeface="Futura Md BT" pitchFamily="34" charset="0"/>
            </a:endParaRPr>
          </a:p>
          <a:p>
            <a:pPr algn="ctr" eaLnBrk="1" hangingPunct="1">
              <a:buNone/>
            </a:pPr>
            <a:r>
              <a:rPr lang="pt-BR" sz="44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“A juventude é a </a:t>
            </a:r>
            <a:r>
              <a:rPr lang="pt-BR" sz="5400" b="1" i="1" dirty="0">
                <a:solidFill>
                  <a:srgbClr val="FF0000"/>
                </a:solidFill>
                <a:latin typeface="Bookman Old Style" pitchFamily="18" charset="0"/>
              </a:rPr>
              <a:t>janela</a:t>
            </a:r>
            <a:r>
              <a:rPr lang="pt-BR" sz="44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 pela qual o futuro entra no mundo.”</a:t>
            </a:r>
          </a:p>
        </p:txBody>
      </p:sp>
      <p:sp>
        <p:nvSpPr>
          <p:cNvPr id="3" name="Retângulo 2"/>
          <p:cNvSpPr/>
          <p:nvPr/>
        </p:nvSpPr>
        <p:spPr>
          <a:xfrm>
            <a:off x="3708400" y="4724400"/>
            <a:ext cx="2044700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kern="0" dirty="0">
                <a:latin typeface="Bookman Old Style" pitchFamily="18" charset="0"/>
              </a:rPr>
              <a:t>[Papa Francisco]</a:t>
            </a:r>
            <a:endParaRPr lang="pt-BR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859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0928395"/>
              </p:ext>
            </p:extLst>
          </p:nvPr>
        </p:nvGraphicFramePr>
        <p:xfrm>
          <a:off x="611560" y="476673"/>
          <a:ext cx="8075240" cy="56166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 bwMode="auto">
          <a:xfrm>
            <a:off x="827088" y="476672"/>
            <a:ext cx="7772400" cy="129624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 eaLnBrk="1" hangingPunct="1"/>
            <a:r>
              <a:rPr lang="pt-BR" b="1" i="1" dirty="0" smtClean="0">
                <a:solidFill>
                  <a:srgbClr val="FF0000"/>
                </a:solidFill>
              </a:rPr>
              <a:t>... mas ainda </a:t>
            </a:r>
            <a:br>
              <a:rPr lang="pt-BR" b="1" i="1" dirty="0" smtClean="0">
                <a:solidFill>
                  <a:srgbClr val="FF0000"/>
                </a:solidFill>
              </a:rPr>
            </a:br>
            <a:r>
              <a:rPr lang="pt-BR" b="1" i="1" dirty="0" smtClean="0">
                <a:solidFill>
                  <a:srgbClr val="FF0000"/>
                </a:solidFill>
              </a:rPr>
              <a:t>andam falando por aí...</a:t>
            </a:r>
            <a:endParaRPr lang="pt-BR" i="1" dirty="0" smtClean="0">
              <a:solidFill>
                <a:srgbClr val="FF0000"/>
              </a:solidFill>
            </a:endParaRPr>
          </a:p>
        </p:txBody>
      </p:sp>
      <p:pic>
        <p:nvPicPr>
          <p:cNvPr id="6147" name="Picture 2" descr="http://mundomaari.files.wordpress.com/2013/08/28jul2013-peregrinos-precisam-caminhar-para-deixar-local-de-celebracoes-da-jornada-mundial-da-juventude-em-copacabana-zona-sul-do-rio-de-janeiro-a-missa-de-encerramento-do-evento-catol.jpg?w=630&amp;h=3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49" y="2132856"/>
            <a:ext cx="6513513" cy="365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>
          <a:xfrm>
            <a:off x="971600" y="476672"/>
            <a:ext cx="7772400" cy="792088"/>
          </a:xfrm>
        </p:spPr>
        <p:txBody>
          <a:bodyPr/>
          <a:lstStyle/>
          <a:p>
            <a:pPr algn="r" eaLnBrk="1" hangingPunct="1">
              <a:defRPr/>
            </a:pPr>
            <a:r>
              <a:rPr lang="pt-BR" b="1" i="1" dirty="0">
                <a:solidFill>
                  <a:schemeClr val="tx2">
                    <a:lumMod val="50000"/>
                  </a:schemeClr>
                </a:solidFill>
              </a:rPr>
              <a:t>A</a:t>
            </a:r>
            <a:r>
              <a:rPr lang="pt-BR" b="1" i="1" dirty="0" smtClean="0">
                <a:solidFill>
                  <a:schemeClr val="tx2">
                    <a:lumMod val="50000"/>
                  </a:schemeClr>
                </a:solidFill>
              </a:rPr>
              <a:t>ndam falando por aí que...</a:t>
            </a:r>
            <a:endParaRPr lang="pt-BR" i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147" name="Espaço Reservado para Conteúdo 2"/>
          <p:cNvSpPr>
            <a:spLocks noGrp="1"/>
          </p:cNvSpPr>
          <p:nvPr>
            <p:ph idx="1"/>
          </p:nvPr>
        </p:nvSpPr>
        <p:spPr>
          <a:xfrm>
            <a:off x="539750" y="1268760"/>
            <a:ext cx="8229600" cy="5112568"/>
          </a:xfrm>
        </p:spPr>
        <p:txBody>
          <a:bodyPr/>
          <a:lstStyle/>
          <a:p>
            <a:pPr marL="530225" indent="-530225" eaLnBrk="1" hangingPunct="1">
              <a:buClr>
                <a:srgbClr val="00B050"/>
              </a:buClr>
              <a:buFont typeface="Webdings" pitchFamily="18" charset="2"/>
              <a:buChar char="&lt;"/>
              <a:defRPr/>
            </a:pPr>
            <a:r>
              <a:rPr lang="pt-BR" b="1" i="1" dirty="0" smtClean="0">
                <a:solidFill>
                  <a:srgbClr val="486A3A"/>
                </a:solidFill>
              </a:rPr>
              <a:t>“Juventude é tudo a mesma coisa!”</a:t>
            </a:r>
            <a:r>
              <a:rPr lang="pt-BR" b="1" dirty="0" smtClean="0">
                <a:solidFill>
                  <a:srgbClr val="486A3A"/>
                </a:solidFill>
              </a:rPr>
              <a:t> </a:t>
            </a:r>
          </a:p>
          <a:p>
            <a:pPr marL="530225" indent="-530225" eaLnBrk="1" hangingPunct="1">
              <a:buClr>
                <a:srgbClr val="00B050"/>
              </a:buClr>
              <a:buFont typeface="Webdings" pitchFamily="18" charset="2"/>
              <a:buChar char="&lt;"/>
              <a:defRPr/>
            </a:pPr>
            <a:r>
              <a:rPr lang="pt-BR" b="1" i="1" dirty="0" smtClean="0">
                <a:solidFill>
                  <a:srgbClr val="486A3A"/>
                </a:solidFill>
              </a:rPr>
              <a:t>“Juventude é apenas uma etapa passageira!”</a:t>
            </a:r>
            <a:r>
              <a:rPr lang="pt-BR" b="1" dirty="0" smtClean="0">
                <a:solidFill>
                  <a:srgbClr val="486A3A"/>
                </a:solidFill>
              </a:rPr>
              <a:t> </a:t>
            </a:r>
          </a:p>
          <a:p>
            <a:pPr marL="530225" indent="-530225" eaLnBrk="1" hangingPunct="1">
              <a:buClr>
                <a:srgbClr val="00B050"/>
              </a:buClr>
              <a:buFont typeface="Webdings" pitchFamily="18" charset="2"/>
              <a:buChar char="&lt;"/>
              <a:defRPr/>
            </a:pPr>
            <a:r>
              <a:rPr lang="pt-BR" b="1" i="1" dirty="0" smtClean="0">
                <a:solidFill>
                  <a:srgbClr val="486A3A"/>
                </a:solidFill>
              </a:rPr>
              <a:t>“A juventude é o futuro da Igreja e da Sociedade!”</a:t>
            </a:r>
            <a:r>
              <a:rPr lang="pt-BR" b="1" dirty="0" smtClean="0">
                <a:solidFill>
                  <a:srgbClr val="486A3A"/>
                </a:solidFill>
              </a:rPr>
              <a:t> </a:t>
            </a:r>
          </a:p>
          <a:p>
            <a:pPr marL="530225" indent="-530225" eaLnBrk="1" hangingPunct="1">
              <a:buClr>
                <a:srgbClr val="00B050"/>
              </a:buClr>
              <a:buFont typeface="Webdings" pitchFamily="18" charset="2"/>
              <a:buChar char="&lt;"/>
              <a:defRPr/>
            </a:pPr>
            <a:r>
              <a:rPr lang="pt-BR" b="1" i="1" dirty="0" smtClean="0">
                <a:solidFill>
                  <a:srgbClr val="486A3A"/>
                </a:solidFill>
              </a:rPr>
              <a:t>“A juventude é a solução para os problemas!”</a:t>
            </a:r>
            <a:r>
              <a:rPr lang="pt-BR" b="1" dirty="0" smtClean="0">
                <a:solidFill>
                  <a:srgbClr val="486A3A"/>
                </a:solidFill>
              </a:rPr>
              <a:t> </a:t>
            </a:r>
          </a:p>
          <a:p>
            <a:pPr marL="530225" indent="-530225" eaLnBrk="1" hangingPunct="1">
              <a:buClr>
                <a:srgbClr val="00B050"/>
              </a:buClr>
              <a:buFont typeface="Webdings" pitchFamily="18" charset="2"/>
              <a:buChar char="&lt;"/>
              <a:defRPr/>
            </a:pPr>
            <a:r>
              <a:rPr lang="pt-BR" b="1" i="1" dirty="0" smtClean="0">
                <a:solidFill>
                  <a:srgbClr val="486A3A"/>
                </a:solidFill>
              </a:rPr>
              <a:t>“Esta é uma geração perdida!”</a:t>
            </a:r>
          </a:p>
          <a:p>
            <a:pPr marL="530225" indent="-530225" eaLnBrk="1" hangingPunct="1">
              <a:buClr>
                <a:srgbClr val="00B050"/>
              </a:buClr>
              <a:buFont typeface="Webdings" pitchFamily="18" charset="2"/>
              <a:buChar char="&lt;"/>
              <a:defRPr/>
            </a:pPr>
            <a:r>
              <a:rPr lang="pt-BR" b="1" i="1" dirty="0" smtClean="0">
                <a:solidFill>
                  <a:srgbClr val="486A3A"/>
                </a:solidFill>
              </a:rPr>
              <a:t>“Os jovens não estão nem aí!”</a:t>
            </a:r>
          </a:p>
          <a:p>
            <a:pPr eaLnBrk="1" hangingPunct="1">
              <a:defRPr/>
            </a:pP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39750" y="1484784"/>
            <a:ext cx="8135938" cy="5472608"/>
          </a:xfrm>
          <a:prstGeom prst="rect">
            <a:avLst/>
          </a:prstGeom>
        </p:spPr>
        <p:txBody>
          <a:bodyPr/>
          <a:lstStyle/>
          <a:p>
            <a:pPr marL="530225" indent="-530225" eaLnBrk="1" hangingPunct="1">
              <a:buClr>
                <a:srgbClr val="00B050"/>
              </a:buClr>
              <a:buFont typeface="Webdings" pitchFamily="18" charset="2"/>
              <a:buChar char="&lt;"/>
              <a:defRPr/>
            </a:pPr>
            <a:r>
              <a:rPr lang="pt-BR" b="1" i="1" dirty="0">
                <a:solidFill>
                  <a:srgbClr val="486A3A"/>
                </a:solidFill>
              </a:rPr>
              <a:t>“A juventude é cheia de problemas, confusões, contradições, inseguranças!” </a:t>
            </a:r>
          </a:p>
          <a:p>
            <a:pPr marL="530225" indent="-530225" eaLnBrk="1" hangingPunct="1">
              <a:buClr>
                <a:srgbClr val="00B050"/>
              </a:buClr>
              <a:buFont typeface="Webdings" pitchFamily="18" charset="2"/>
              <a:buChar char="&lt;"/>
              <a:defRPr/>
            </a:pPr>
            <a:r>
              <a:rPr lang="pt-BR" b="1" i="1" dirty="0">
                <a:solidFill>
                  <a:srgbClr val="486A3A"/>
                </a:solidFill>
              </a:rPr>
              <a:t>“Os jovens são culpados desta bagunça!”</a:t>
            </a:r>
          </a:p>
          <a:p>
            <a:pPr marL="530225" indent="-530225" eaLnBrk="1" hangingPunct="1">
              <a:buClr>
                <a:srgbClr val="00B050"/>
              </a:buClr>
              <a:buFont typeface="Webdings" pitchFamily="18" charset="2"/>
              <a:buChar char="&lt;"/>
              <a:defRPr/>
            </a:pPr>
            <a:r>
              <a:rPr lang="pt-BR" b="1" i="1" dirty="0">
                <a:solidFill>
                  <a:srgbClr val="486A3A"/>
                </a:solidFill>
              </a:rPr>
              <a:t>“A juventude não é capaz!”</a:t>
            </a:r>
          </a:p>
          <a:p>
            <a:pPr marL="530225" indent="-530225" eaLnBrk="1" hangingPunct="1">
              <a:buClr>
                <a:srgbClr val="00B050"/>
              </a:buClr>
              <a:buFont typeface="Webdings" pitchFamily="18" charset="2"/>
              <a:buChar char="&lt;"/>
              <a:defRPr/>
            </a:pPr>
            <a:r>
              <a:rPr lang="pt-BR" b="1" i="1" dirty="0">
                <a:solidFill>
                  <a:srgbClr val="486A3A"/>
                </a:solidFill>
              </a:rPr>
              <a:t>“A juventude não é responsável!”</a:t>
            </a:r>
          </a:p>
          <a:p>
            <a:pPr marL="530225" indent="-530225" eaLnBrk="1" hangingPunct="1">
              <a:buClr>
                <a:srgbClr val="00B050"/>
              </a:buClr>
              <a:buFont typeface="Webdings" pitchFamily="18" charset="2"/>
              <a:buChar char="&lt;"/>
              <a:defRPr/>
            </a:pPr>
            <a:r>
              <a:rPr lang="pt-BR" b="1" i="1" dirty="0">
                <a:solidFill>
                  <a:srgbClr val="486A3A"/>
                </a:solidFill>
              </a:rPr>
              <a:t>“Os jovens só gostam de festa!”</a:t>
            </a:r>
          </a:p>
          <a:p>
            <a:pPr marL="530225" indent="-530225" eaLnBrk="1" hangingPunct="1">
              <a:buClr>
                <a:srgbClr val="00B050"/>
              </a:buClr>
              <a:buFont typeface="Webdings" pitchFamily="18" charset="2"/>
              <a:buChar char="&lt;"/>
              <a:defRPr/>
            </a:pPr>
            <a:r>
              <a:rPr lang="pt-BR" b="1" i="1" dirty="0">
                <a:solidFill>
                  <a:srgbClr val="486A3A"/>
                </a:solidFill>
              </a:rPr>
              <a:t>“Os jovens são fruto da sociedade e da cultura!”</a:t>
            </a:r>
          </a:p>
          <a:p>
            <a:pPr marL="530225" indent="-530225" eaLnBrk="1" hangingPunct="1">
              <a:buClr>
                <a:srgbClr val="00B050"/>
              </a:buClr>
              <a:buFont typeface="Webdings" pitchFamily="18" charset="2"/>
              <a:buChar char="&lt;"/>
              <a:defRPr/>
            </a:pPr>
            <a:r>
              <a:rPr lang="pt-BR" b="1" i="1" dirty="0">
                <a:solidFill>
                  <a:srgbClr val="486A3A"/>
                </a:solidFill>
              </a:rPr>
              <a:t>...</a:t>
            </a:r>
          </a:p>
          <a:p>
            <a:pPr eaLnBrk="1" hangingPunct="1">
              <a:defRPr/>
            </a:pPr>
            <a:endParaRPr lang="pt-BR" dirty="0" smtClean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971600" y="476672"/>
            <a:ext cx="7772400" cy="7920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9pPr>
          </a:lstStyle>
          <a:p>
            <a:pPr algn="r" eaLnBrk="1" hangingPunct="1">
              <a:defRPr/>
            </a:pPr>
            <a:r>
              <a:rPr lang="pt-BR" b="1" i="1" kern="0" dirty="0" smtClean="0">
                <a:solidFill>
                  <a:schemeClr val="tx2">
                    <a:lumMod val="50000"/>
                  </a:schemeClr>
                </a:solidFill>
              </a:rPr>
              <a:t>Andam falando por aí que...</a:t>
            </a:r>
            <a:endParaRPr lang="pt-BR" i="1" kern="0" dirty="0" smtClean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imagens.rio2013.com/app/webroot/files/images/library/notices/medium/IMG_3390_020720121619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1" y="2168525"/>
            <a:ext cx="5327948" cy="399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611188" y="630238"/>
            <a:ext cx="8061325" cy="1358602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r>
              <a:rPr lang="pt-BR" sz="4800" b="1" i="1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O que os jovens estariam nos comunicando?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>
          <a:xfrm>
            <a:off x="900113" y="630238"/>
            <a:ext cx="7772400" cy="566514"/>
          </a:xfrm>
        </p:spPr>
        <p:txBody>
          <a:bodyPr/>
          <a:lstStyle/>
          <a:p>
            <a:pPr algn="r" eaLnBrk="1" hangingPunct="1">
              <a:defRPr/>
            </a:pPr>
            <a:r>
              <a:rPr lang="pt-BR" b="1" i="1" dirty="0" smtClean="0">
                <a:solidFill>
                  <a:schemeClr val="tx2">
                    <a:lumMod val="50000"/>
                  </a:schemeClr>
                </a:solidFill>
              </a:rPr>
              <a:t>Os jovens </a:t>
            </a:r>
            <a:r>
              <a:rPr lang="pt-BR" b="1" i="1" dirty="0">
                <a:solidFill>
                  <a:schemeClr val="tx2">
                    <a:lumMod val="50000"/>
                  </a:schemeClr>
                </a:solidFill>
              </a:rPr>
              <a:t>nos </a:t>
            </a:r>
            <a:r>
              <a:rPr lang="pt-BR" b="1" i="1" dirty="0" smtClean="0">
                <a:solidFill>
                  <a:schemeClr val="tx2">
                    <a:lumMod val="50000"/>
                  </a:schemeClr>
                </a:solidFill>
              </a:rPr>
              <a:t>comunicam...</a:t>
            </a:r>
            <a:endParaRPr lang="pt-BR" b="1" i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>
          <a:xfrm>
            <a:off x="539750" y="2027238"/>
            <a:ext cx="8147050" cy="4281487"/>
          </a:xfrm>
        </p:spPr>
        <p:txBody>
          <a:bodyPr/>
          <a:lstStyle/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  <a:defRPr/>
            </a:pPr>
            <a:r>
              <a:rPr lang="pt-BR" sz="2800" b="1" i="1" dirty="0" smtClean="0">
                <a:solidFill>
                  <a:srgbClr val="FF0000"/>
                </a:solidFill>
              </a:rPr>
              <a:t>“Gosto de festa!”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  <a:defRPr/>
            </a:pPr>
            <a:r>
              <a:rPr lang="pt-BR" sz="2800" b="1" i="1" dirty="0" smtClean="0">
                <a:solidFill>
                  <a:srgbClr val="FF0000"/>
                </a:solidFill>
              </a:rPr>
              <a:t>“Quero ter prazer em tudo o que faço!”</a:t>
            </a:r>
          </a:p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  <a:defRPr/>
            </a:pPr>
            <a:r>
              <a:rPr lang="pt-BR" sz="2800" b="1" i="1" dirty="0" smtClean="0">
                <a:solidFill>
                  <a:srgbClr val="FF0000"/>
                </a:solidFill>
              </a:rPr>
              <a:t>“Quero ser feliz!”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  <a:defRPr/>
            </a:pPr>
            <a:r>
              <a:rPr lang="pt-BR" sz="2800" b="1" i="1" dirty="0" smtClean="0">
                <a:solidFill>
                  <a:srgbClr val="FF0000"/>
                </a:solidFill>
              </a:rPr>
              <a:t>“Amar e ser amado é tão bom!”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  <a:defRPr/>
            </a:pPr>
            <a:r>
              <a:rPr lang="pt-BR" sz="2800" b="1" i="1" dirty="0" smtClean="0">
                <a:solidFill>
                  <a:srgbClr val="FF0000"/>
                </a:solidFill>
              </a:rPr>
              <a:t>“Gosto de coisas radicais e de ser diferente!”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  <a:defRPr/>
            </a:pPr>
            <a:r>
              <a:rPr lang="pt-BR" sz="2800" b="1" i="1" dirty="0" smtClean="0">
                <a:solidFill>
                  <a:srgbClr val="FF0000"/>
                </a:solidFill>
              </a:rPr>
              <a:t>“Quero viver intensamente cada momento!”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  <a:defRPr/>
            </a:pPr>
            <a:r>
              <a:rPr lang="pt-BR" sz="2800" b="1" i="1" dirty="0" smtClean="0">
                <a:solidFill>
                  <a:srgbClr val="FF0000"/>
                </a:solidFill>
              </a:rPr>
              <a:t>“Quando vale a pena, eu me sacrifico!”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  <a:defRPr/>
            </a:pPr>
            <a:r>
              <a:rPr lang="pt-BR" sz="2800" b="1" i="1" dirty="0" smtClean="0">
                <a:solidFill>
                  <a:srgbClr val="FF0000"/>
                </a:solidFill>
              </a:rPr>
              <a:t>“Sou capaz de renunciar!”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pPr eaLnBrk="1" hangingPunct="1">
              <a:buFont typeface="Century Gothic" pitchFamily="34" charset="0"/>
              <a:buNone/>
              <a:defRPr/>
            </a:pPr>
            <a:endParaRPr lang="pt-BR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Conteúdo 2"/>
          <p:cNvSpPr>
            <a:spLocks noGrp="1"/>
          </p:cNvSpPr>
          <p:nvPr>
            <p:ph idx="4294967295"/>
          </p:nvPr>
        </p:nvSpPr>
        <p:spPr bwMode="auto">
          <a:xfrm>
            <a:off x="539750" y="2286695"/>
            <a:ext cx="8137525" cy="330254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</a:pPr>
            <a:r>
              <a:rPr lang="pt-BR" sz="2800" b="1" i="1" dirty="0" smtClean="0">
                <a:solidFill>
                  <a:srgbClr val="FF0000"/>
                </a:solidFill>
              </a:rPr>
              <a:t>“Quero fazer a diferença na Igreja!”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</a:pPr>
            <a:r>
              <a:rPr lang="pt-BR" sz="2800" b="1" i="1" dirty="0" smtClean="0">
                <a:solidFill>
                  <a:srgbClr val="FF0000"/>
                </a:solidFill>
              </a:rPr>
              <a:t>“Preciso de espaço, de atenção, de abraço!”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</a:pPr>
            <a:r>
              <a:rPr lang="pt-BR" sz="2800" b="1" i="1" dirty="0" smtClean="0">
                <a:solidFill>
                  <a:srgbClr val="FF0000"/>
                </a:solidFill>
              </a:rPr>
              <a:t>“Amo a Igreja e me sinto fiel a ela, mesmo não sendo fiel a tudo o que Ela me pede!”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</a:pPr>
            <a:r>
              <a:rPr lang="pt-BR" sz="2800" b="1" i="1" dirty="0" smtClean="0">
                <a:solidFill>
                  <a:srgbClr val="FF0000"/>
                </a:solidFill>
              </a:rPr>
              <a:t>“Gosto de rezar e sei fazer isto do meu jeito!”</a:t>
            </a:r>
          </a:p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</a:pPr>
            <a:r>
              <a:rPr lang="pt-BR" sz="2800" b="1" i="1" dirty="0" smtClean="0">
                <a:solidFill>
                  <a:srgbClr val="FF0000"/>
                </a:solidFill>
              </a:rPr>
              <a:t>“Quero ser aceito do jeito que sou!”</a:t>
            </a:r>
            <a:endParaRPr lang="pt-BR" sz="2800" b="1" dirty="0" smtClean="0">
              <a:solidFill>
                <a:srgbClr val="FF0000"/>
              </a:solidFill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900113" y="630238"/>
            <a:ext cx="7772400" cy="566514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9pPr>
          </a:lstStyle>
          <a:p>
            <a:pPr algn="r" eaLnBrk="1" hangingPunct="1">
              <a:defRPr/>
            </a:pPr>
            <a:r>
              <a:rPr lang="pt-BR" b="1" i="1" kern="0" smtClean="0">
                <a:solidFill>
                  <a:schemeClr val="tx2">
                    <a:lumMod val="50000"/>
                  </a:schemeClr>
                </a:solidFill>
              </a:rPr>
              <a:t>Os jovens nos comunicam...</a:t>
            </a:r>
            <a:endParaRPr lang="pt-BR" b="1" i="1" kern="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39750" y="1883817"/>
            <a:ext cx="8229600" cy="4281487"/>
          </a:xfrm>
          <a:prstGeom prst="rect">
            <a:avLst/>
          </a:prstGeom>
        </p:spPr>
        <p:txBody>
          <a:bodyPr/>
          <a:lstStyle/>
          <a:p>
            <a:pPr eaLnBrk="1" hangingPunct="1">
              <a:defRPr/>
            </a:pPr>
            <a:endParaRPr lang="pt-BR" sz="1400" dirty="0" smtClean="0"/>
          </a:p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  <a:defRPr/>
            </a:pPr>
            <a:r>
              <a:rPr lang="pt-BR" sz="2800" b="1" i="1" dirty="0" smtClean="0">
                <a:solidFill>
                  <a:srgbClr val="FF0000"/>
                </a:solidFill>
              </a:rPr>
              <a:t>“Sou das Redes Sociais e com elas me identifico!”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  <a:defRPr/>
            </a:pPr>
            <a:r>
              <a:rPr lang="pt-BR" sz="2800" b="1" i="1" dirty="0" smtClean="0">
                <a:solidFill>
                  <a:srgbClr val="FF0000"/>
                </a:solidFill>
              </a:rPr>
              <a:t>“Minhas relações virtuais são reais!”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  <a:defRPr/>
            </a:pPr>
            <a:r>
              <a:rPr lang="pt-BR" sz="2800" b="1" i="1" dirty="0" smtClean="0">
                <a:solidFill>
                  <a:srgbClr val="FF0000"/>
                </a:solidFill>
              </a:rPr>
              <a:t>“Minhas relações virtuais não me tiram o gosto de estar fisicamente com os amigos!”</a:t>
            </a:r>
          </a:p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  <a:defRPr/>
            </a:pPr>
            <a:r>
              <a:rPr lang="pt-BR" sz="2800" b="1" i="1" dirty="0">
                <a:solidFill>
                  <a:srgbClr val="FF0000"/>
                </a:solidFill>
              </a:rPr>
              <a:t>“Faz falta alguém mais experiente ao meu </a:t>
            </a:r>
            <a:r>
              <a:rPr lang="pt-BR" sz="2800" b="1" i="1" dirty="0" smtClean="0">
                <a:solidFill>
                  <a:srgbClr val="FF0000"/>
                </a:solidFill>
              </a:rPr>
              <a:t>lado; eu aceito a sua ajuda!”</a:t>
            </a:r>
            <a:endParaRPr lang="pt-BR" sz="2800" b="1" dirty="0">
              <a:solidFill>
                <a:srgbClr val="FF0000"/>
              </a:solidFill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900113" y="630238"/>
            <a:ext cx="7772400" cy="566514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9pPr>
          </a:lstStyle>
          <a:p>
            <a:pPr algn="r" eaLnBrk="1" hangingPunct="1">
              <a:defRPr/>
            </a:pPr>
            <a:r>
              <a:rPr lang="pt-BR" b="1" i="1" kern="0" smtClean="0">
                <a:solidFill>
                  <a:schemeClr val="tx2">
                    <a:lumMod val="50000"/>
                  </a:schemeClr>
                </a:solidFill>
              </a:rPr>
              <a:t>Os jovens nos comunicam...</a:t>
            </a:r>
            <a:endParaRPr lang="pt-BR" b="1" i="1" kern="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39750" y="2243857"/>
            <a:ext cx="8229600" cy="4281487"/>
          </a:xfrm>
          <a:prstGeom prst="rect">
            <a:avLst/>
          </a:prstGeom>
        </p:spPr>
        <p:txBody>
          <a:bodyPr/>
          <a:lstStyle/>
          <a:p>
            <a:pPr eaLnBrk="1" hangingPunct="1">
              <a:defRPr/>
            </a:pPr>
            <a:endParaRPr lang="pt-BR" sz="1400" dirty="0" smtClean="0"/>
          </a:p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  <a:defRPr/>
            </a:pPr>
            <a:r>
              <a:rPr lang="pt-BR" sz="2800" b="1" i="1" dirty="0" smtClean="0">
                <a:solidFill>
                  <a:srgbClr val="FF0000"/>
                </a:solidFill>
              </a:rPr>
              <a:t>“Sinto-me forte quando estou com os outros!”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  <a:defRPr/>
            </a:pPr>
            <a:r>
              <a:rPr lang="pt-BR" sz="2800" b="1" i="1" dirty="0" smtClean="0">
                <a:solidFill>
                  <a:srgbClr val="FF0000"/>
                </a:solidFill>
              </a:rPr>
              <a:t>“Também sei gritar e protestar para o bem dos outros!”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  <a:defRPr/>
            </a:pPr>
            <a:r>
              <a:rPr lang="pt-BR" sz="2800" b="1" i="1" dirty="0" smtClean="0">
                <a:solidFill>
                  <a:srgbClr val="FF0000"/>
                </a:solidFill>
              </a:rPr>
              <a:t>“Tenho condições de contribuir!”</a:t>
            </a:r>
          </a:p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  <a:defRPr/>
            </a:pPr>
            <a:r>
              <a:rPr lang="pt-BR" sz="2800" b="1" i="1" dirty="0" smtClean="0">
                <a:solidFill>
                  <a:srgbClr val="FF0000"/>
                </a:solidFill>
              </a:rPr>
              <a:t>“Eu também tenho minhas responsabilidades!”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pPr marL="530225" indent="-530225" eaLnBrk="1" hangingPunct="1">
              <a:buClr>
                <a:srgbClr val="FF0000"/>
              </a:buClr>
              <a:buFont typeface="Century Gothic" pitchFamily="34" charset="0"/>
              <a:buChar char="☺"/>
              <a:defRPr/>
            </a:pPr>
            <a:r>
              <a:rPr lang="pt-BR" sz="2800" i="1" dirty="0" smtClean="0">
                <a:solidFill>
                  <a:srgbClr val="FF0000"/>
                </a:solidFill>
              </a:rPr>
              <a:t>....</a:t>
            </a:r>
            <a:endParaRPr lang="pt-BR" sz="2800" dirty="0" smtClean="0">
              <a:solidFill>
                <a:srgbClr val="FF0000"/>
              </a:solidFill>
            </a:endParaRPr>
          </a:p>
          <a:p>
            <a:pPr eaLnBrk="1" hangingPunct="1">
              <a:defRPr/>
            </a:pPr>
            <a:endParaRPr lang="pt-BR" sz="2800" dirty="0" smtClean="0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900113" y="630238"/>
            <a:ext cx="7772400" cy="566514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9pPr>
          </a:lstStyle>
          <a:p>
            <a:pPr algn="r" eaLnBrk="1" hangingPunct="1">
              <a:defRPr/>
            </a:pPr>
            <a:r>
              <a:rPr lang="pt-BR" b="1" i="1" kern="0" smtClean="0">
                <a:solidFill>
                  <a:schemeClr val="tx2">
                    <a:lumMod val="50000"/>
                  </a:schemeClr>
                </a:solidFill>
              </a:rPr>
              <a:t>Os jovens nos comunicam...</a:t>
            </a:r>
            <a:endParaRPr lang="pt-BR" b="1" i="1" kern="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684213" y="1268413"/>
            <a:ext cx="7772400" cy="1152525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r>
              <a:rPr lang="pt-BR" sz="4800" b="1" i="1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Por onde os jovens navegam?</a:t>
            </a:r>
          </a:p>
        </p:txBody>
      </p:sp>
      <p:pic>
        <p:nvPicPr>
          <p:cNvPr id="13315" name="Picture 4" descr="D:\NB\Desktop\Nova pasta\MC900310538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2708275"/>
            <a:ext cx="3440112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>
          <a:xfrm>
            <a:off x="827088" y="404813"/>
            <a:ext cx="7772400" cy="1143000"/>
          </a:xfrm>
        </p:spPr>
        <p:txBody>
          <a:bodyPr/>
          <a:lstStyle/>
          <a:p>
            <a:pPr algn="r" eaLnBrk="1" hangingPunct="1">
              <a:defRPr/>
            </a:pPr>
            <a:r>
              <a:rPr lang="pt-BR" b="1" dirty="0" smtClean="0">
                <a:solidFill>
                  <a:schemeClr val="tx2">
                    <a:lumMod val="50000"/>
                  </a:schemeClr>
                </a:solidFill>
              </a:rPr>
              <a:t>Por onde os jovens navegam?</a:t>
            </a:r>
            <a:endParaRPr lang="pt-BR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>
          <a:xfrm>
            <a:off x="611188" y="1771922"/>
            <a:ext cx="8137276" cy="4897438"/>
          </a:xfrm>
        </p:spPr>
        <p:txBody>
          <a:bodyPr anchor="ctr"/>
          <a:lstStyle/>
          <a:p>
            <a:pPr marL="530225" indent="-530225" eaLnBrk="1" hangingPunct="1">
              <a:defRPr/>
            </a:pPr>
            <a:r>
              <a:rPr lang="pt-BR" sz="2800" dirty="0" smtClean="0">
                <a:solidFill>
                  <a:srgbClr val="002060"/>
                </a:solidFill>
              </a:rPr>
              <a:t>entre a admiração de suas potencialidades e as oportunidades apresentadas;</a:t>
            </a:r>
          </a:p>
          <a:p>
            <a:pPr marL="530225" indent="-530225" eaLnBrk="1" hangingPunct="1">
              <a:defRPr/>
            </a:pPr>
            <a:r>
              <a:rPr lang="pt-BR" sz="2800" dirty="0" smtClean="0">
                <a:solidFill>
                  <a:srgbClr val="002060"/>
                </a:solidFill>
              </a:rPr>
              <a:t>entre os conflitos internos e as pressões externas;</a:t>
            </a:r>
          </a:p>
          <a:p>
            <a:pPr marL="530225" indent="-530225" eaLnBrk="1" hangingPunct="1">
              <a:defRPr/>
            </a:pPr>
            <a:r>
              <a:rPr lang="pt-BR" sz="2800" dirty="0" smtClean="0">
                <a:solidFill>
                  <a:srgbClr val="002060"/>
                </a:solidFill>
              </a:rPr>
              <a:t>na busca da felicidade;</a:t>
            </a:r>
          </a:p>
          <a:p>
            <a:pPr marL="530225" indent="-530225" eaLnBrk="1" hangingPunct="1">
              <a:defRPr/>
            </a:pPr>
            <a:r>
              <a:rPr lang="pt-BR" sz="2800" dirty="0" smtClean="0">
                <a:solidFill>
                  <a:srgbClr val="002060"/>
                </a:solidFill>
              </a:rPr>
              <a:t>nas incertezas das escolhas;</a:t>
            </a:r>
          </a:p>
          <a:p>
            <a:pPr marL="530225" indent="-530225" eaLnBrk="1" hangingPunct="1">
              <a:defRPr/>
            </a:pPr>
            <a:r>
              <a:rPr lang="pt-BR" sz="2800" dirty="0" smtClean="0">
                <a:solidFill>
                  <a:srgbClr val="002060"/>
                </a:solidFill>
              </a:rPr>
              <a:t>em meio a inúmeras experiências religiosas;</a:t>
            </a:r>
          </a:p>
          <a:p>
            <a:pPr marL="530225" indent="-530225" eaLnBrk="1" hangingPunct="1">
              <a:defRPr/>
            </a:pPr>
            <a:r>
              <a:rPr lang="pt-BR" sz="2800" dirty="0" smtClean="0">
                <a:solidFill>
                  <a:srgbClr val="002060"/>
                </a:solidFill>
              </a:rPr>
              <a:t>nas redes sociais; nas escolas e universidades;</a:t>
            </a:r>
          </a:p>
          <a:p>
            <a:pPr marL="530225" indent="-530225" eaLnBrk="1" hangingPunct="1">
              <a:defRPr/>
            </a:pPr>
            <a:r>
              <a:rPr lang="pt-BR" sz="2800" dirty="0" smtClean="0">
                <a:solidFill>
                  <a:srgbClr val="002060"/>
                </a:solidFill>
              </a:rPr>
              <a:t>nas praças, ruas, shoppings, baladas, academias;</a:t>
            </a:r>
          </a:p>
          <a:p>
            <a:pPr eaLnBrk="1" hangingPunct="1">
              <a:defRPr/>
            </a:pPr>
            <a:endParaRPr lang="pt-BR" sz="2800" dirty="0" smtClean="0"/>
          </a:p>
        </p:txBody>
      </p:sp>
      <p:pic>
        <p:nvPicPr>
          <p:cNvPr id="14340" name="Picture 4" descr="D:\NB\Desktop\Nova pasta\MC900310538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4292600"/>
            <a:ext cx="481013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4" descr="D:\NB\Desktop\Nova pasta\MC900310538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844675"/>
            <a:ext cx="481013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4" descr="D:\NB\Desktop\Nova pasta\MC900310538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2708275"/>
            <a:ext cx="481013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4" descr="D:\NB\Desktop\Nova pasta\MC900310538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3716338"/>
            <a:ext cx="481013" cy="44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4" descr="D:\NB\Desktop\Nova pasta\MC900310538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4797425"/>
            <a:ext cx="481013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4" descr="D:\NB\Desktop\Nova pasta\MC900310538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5300663"/>
            <a:ext cx="481013" cy="44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Picture 4" descr="D:\NB\Desktop\Nova pasta\MC900310538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5805488"/>
            <a:ext cx="481013" cy="44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71500" y="1500188"/>
            <a:ext cx="8072438" cy="4824412"/>
          </a:xfrm>
          <a:prstGeom prst="rect">
            <a:avLst/>
          </a:prstGeom>
        </p:spPr>
        <p:txBody>
          <a:bodyPr anchor="ctr"/>
          <a:lstStyle/>
          <a:p>
            <a:pPr marL="530225" indent="-530225" eaLnBrk="1" hangingPunct="1">
              <a:defRPr/>
            </a:pPr>
            <a:r>
              <a:rPr lang="pt-BR" sz="2800" dirty="0">
                <a:solidFill>
                  <a:srgbClr val="002060"/>
                </a:solidFill>
              </a:rPr>
              <a:t>e</a:t>
            </a:r>
            <a:r>
              <a:rPr lang="pt-BR" sz="2800" dirty="0" smtClean="0">
                <a:solidFill>
                  <a:srgbClr val="002060"/>
                </a:solidFill>
              </a:rPr>
              <a:t>m contextos provocantes, atraentes;</a:t>
            </a:r>
          </a:p>
          <a:p>
            <a:pPr marL="530225" indent="-530225" eaLnBrk="1" hangingPunct="1">
              <a:defRPr/>
            </a:pPr>
            <a:r>
              <a:rPr lang="pt-BR" sz="2800" dirty="0" smtClean="0">
                <a:solidFill>
                  <a:srgbClr val="002060"/>
                </a:solidFill>
              </a:rPr>
              <a:t>pelo ‘paraíso’ das drogas;</a:t>
            </a:r>
          </a:p>
          <a:p>
            <a:pPr marL="530225" indent="-530225" eaLnBrk="1" hangingPunct="1">
              <a:defRPr/>
            </a:pPr>
            <a:r>
              <a:rPr lang="pt-BR" sz="2800" dirty="0" smtClean="0">
                <a:solidFill>
                  <a:srgbClr val="002060"/>
                </a:solidFill>
              </a:rPr>
              <a:t>imersos na cultura do descartável e do provisório;</a:t>
            </a:r>
          </a:p>
          <a:p>
            <a:pPr marL="530225" indent="-530225" eaLnBrk="1" hangingPunct="1">
              <a:defRPr/>
            </a:pPr>
            <a:r>
              <a:rPr lang="pt-BR" sz="2800" dirty="0" smtClean="0">
                <a:solidFill>
                  <a:srgbClr val="002060"/>
                </a:solidFill>
              </a:rPr>
              <a:t>em um mundo de violências;</a:t>
            </a:r>
          </a:p>
          <a:p>
            <a:pPr marL="530225" indent="-530225" eaLnBrk="1" hangingPunct="1">
              <a:defRPr/>
            </a:pPr>
            <a:r>
              <a:rPr lang="pt-BR" sz="2800" dirty="0" smtClean="0">
                <a:solidFill>
                  <a:srgbClr val="002060"/>
                </a:solidFill>
              </a:rPr>
              <a:t>entre algumas portas fechadas;</a:t>
            </a:r>
          </a:p>
          <a:p>
            <a:pPr marL="530225" indent="-530225" eaLnBrk="1" hangingPunct="1">
              <a:defRPr/>
            </a:pPr>
            <a:r>
              <a:rPr lang="pt-BR" sz="2800" dirty="0" smtClean="0">
                <a:solidFill>
                  <a:srgbClr val="002060"/>
                </a:solidFill>
              </a:rPr>
              <a:t>numa sociedade ainda incoerente, injusta, manipuladora, corrupta;</a:t>
            </a:r>
          </a:p>
          <a:p>
            <a:pPr marL="530225" indent="-530225" eaLnBrk="1" hangingPunct="1">
              <a:defRPr/>
            </a:pPr>
            <a:r>
              <a:rPr lang="pt-BR" sz="2800" dirty="0" smtClean="0">
                <a:solidFill>
                  <a:srgbClr val="002060"/>
                </a:solidFill>
              </a:rPr>
              <a:t>....</a:t>
            </a:r>
          </a:p>
          <a:p>
            <a:pPr eaLnBrk="1" hangingPunct="1">
              <a:defRPr/>
            </a:pPr>
            <a:endParaRPr lang="pt-BR" sz="2000" dirty="0" smtClean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827088" y="404813"/>
            <a:ext cx="7772400" cy="1143000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r>
              <a:rPr lang="pt-BR" sz="4000" b="1" kern="0" dirty="0">
                <a:solidFill>
                  <a:schemeClr val="tx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Por onde os jovens navegam?</a:t>
            </a:r>
            <a:endParaRPr lang="pt-BR" sz="4000" kern="0" dirty="0">
              <a:solidFill>
                <a:schemeClr val="tx2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5364" name="Picture 4" descr="D:\NB\Desktop\Nova pasta\MC900310538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563" y="1628775"/>
            <a:ext cx="479425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4" descr="D:\NB\Desktop\Nova pasta\MC900310538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563" y="2636838"/>
            <a:ext cx="479425" cy="44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4" descr="D:\NB\Desktop\Nova pasta\MC900310538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563" y="2133600"/>
            <a:ext cx="479425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4" descr="D:\NB\Desktop\Nova pasta\MC900310538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563" y="3573463"/>
            <a:ext cx="479425" cy="44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4" descr="D:\NB\Desktop\Nova pasta\MC900310538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4076700"/>
            <a:ext cx="481012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4" descr="D:\NB\Desktop\Nova pasta\MC900310538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4581525"/>
            <a:ext cx="481012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Picture 4" descr="D:\NB\Desktop\Nova pasta\MC900310538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5516563"/>
            <a:ext cx="481012" cy="44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395536" y="5516711"/>
            <a:ext cx="8132763" cy="936625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r>
              <a:rPr lang="pt-BR" sz="40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E durante a JMJ </a:t>
            </a:r>
            <a:r>
              <a:rPr lang="pt-BR" sz="40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o </a:t>
            </a:r>
            <a:r>
              <a:rPr lang="pt-BR" sz="40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Papa disse...</a:t>
            </a:r>
            <a:endParaRPr lang="pt-BR" sz="4000" kern="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2" descr="JMJ Rio 2013 e a sustentabilidade da fé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6665" y="1124744"/>
            <a:ext cx="6353647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reeform 8"/>
          <p:cNvSpPr>
            <a:spLocks/>
          </p:cNvSpPr>
          <p:nvPr/>
        </p:nvSpPr>
        <p:spPr bwMode="auto">
          <a:xfrm flipH="1">
            <a:off x="1636713" y="-458788"/>
            <a:ext cx="7543800" cy="2438401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7BAD6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0" y="467995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2532" name="Freeform 8"/>
          <p:cNvSpPr>
            <a:spLocks/>
          </p:cNvSpPr>
          <p:nvPr/>
        </p:nvSpPr>
        <p:spPr bwMode="auto">
          <a:xfrm flipV="1">
            <a:off x="0" y="4665663"/>
            <a:ext cx="8334375" cy="3227387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486A3A">
              <a:alpha val="5372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22533" name="Título 9"/>
          <p:cNvSpPr>
            <a:spLocks noGrp="1"/>
          </p:cNvSpPr>
          <p:nvPr>
            <p:ph type="ctrTitle"/>
          </p:nvPr>
        </p:nvSpPr>
        <p:spPr bwMode="auto">
          <a:xfrm>
            <a:off x="685800" y="2201863"/>
            <a:ext cx="7772400" cy="27400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i="1" dirty="0" smtClean="0">
                <a:solidFill>
                  <a:schemeClr val="tx1"/>
                </a:solidFill>
              </a:rPr>
              <a:t>“Olhem para frente com </a:t>
            </a:r>
            <a:r>
              <a:rPr lang="pt-BR" sz="4800" b="1" i="1" dirty="0" smtClean="0">
                <a:solidFill>
                  <a:schemeClr val="tx1"/>
                </a:solidFill>
              </a:rPr>
              <a:t>confiança</a:t>
            </a:r>
            <a:r>
              <a:rPr lang="pt-BR" i="1" dirty="0" smtClean="0">
                <a:solidFill>
                  <a:schemeClr val="tx1"/>
                </a:solidFill>
              </a:rPr>
              <a:t>; a travessia é longa e cansativa, mas olhem para frente, </a:t>
            </a:r>
            <a:r>
              <a:rPr lang="pt-BR" sz="4800" b="1" i="1" dirty="0" smtClean="0">
                <a:solidFill>
                  <a:schemeClr val="tx1"/>
                </a:solidFill>
              </a:rPr>
              <a:t>existe um futuro </a:t>
            </a:r>
            <a:r>
              <a:rPr lang="pt-BR" i="1" dirty="0" smtClean="0">
                <a:solidFill>
                  <a:schemeClr val="tx1"/>
                </a:solidFill>
              </a:rPr>
              <a:t>certo.” </a:t>
            </a: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35496" y="44624"/>
            <a:ext cx="9144000" cy="64807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... </a:t>
            </a:r>
            <a:r>
              <a:rPr lang="pt-BR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a</a:t>
            </a: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os jovens: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Freeform 8"/>
          <p:cNvSpPr>
            <a:spLocks/>
          </p:cNvSpPr>
          <p:nvPr/>
        </p:nvSpPr>
        <p:spPr bwMode="auto">
          <a:xfrm flipH="1">
            <a:off x="1636713" y="-458788"/>
            <a:ext cx="7543800" cy="2438401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7BAD6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0" y="467995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1988" name="Freeform 8"/>
          <p:cNvSpPr>
            <a:spLocks/>
          </p:cNvSpPr>
          <p:nvPr/>
        </p:nvSpPr>
        <p:spPr bwMode="auto">
          <a:xfrm flipV="1">
            <a:off x="0" y="4665663"/>
            <a:ext cx="8334375" cy="3227387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486A3A">
              <a:alpha val="5372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1989" name="Título 9"/>
          <p:cNvSpPr>
            <a:spLocks noGrp="1"/>
          </p:cNvSpPr>
          <p:nvPr>
            <p:ph type="ctrTitle"/>
          </p:nvPr>
        </p:nvSpPr>
        <p:spPr bwMode="auto">
          <a:xfrm>
            <a:off x="685800" y="1268760"/>
            <a:ext cx="7772400" cy="44640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i="1" dirty="0" smtClean="0">
                <a:solidFill>
                  <a:schemeClr val="tx1"/>
                </a:solidFill>
              </a:rPr>
              <a:t>“Deus chama para </a:t>
            </a:r>
            <a:r>
              <a:rPr lang="pt-BR" sz="4800" b="1" i="1" dirty="0" smtClean="0">
                <a:solidFill>
                  <a:schemeClr val="tx1"/>
                </a:solidFill>
              </a:rPr>
              <a:t>escolhas definitivas</a:t>
            </a:r>
            <a:r>
              <a:rPr lang="pt-BR" i="1" dirty="0" smtClean="0">
                <a:solidFill>
                  <a:schemeClr val="tx1"/>
                </a:solidFill>
              </a:rPr>
              <a:t>, Ele tem um projeto para cada um: descobri-lo, responder à própria </a:t>
            </a:r>
            <a:r>
              <a:rPr lang="pt-BR" sz="4800" b="1" i="1" dirty="0" smtClean="0">
                <a:solidFill>
                  <a:schemeClr val="tx1"/>
                </a:solidFill>
              </a:rPr>
              <a:t>vocação,</a:t>
            </a:r>
            <a:r>
              <a:rPr lang="pt-BR" i="1" dirty="0" smtClean="0">
                <a:solidFill>
                  <a:schemeClr val="tx1"/>
                </a:solidFill>
              </a:rPr>
              <a:t> é caminhar para a realização feliz de si mesmo...  Não tenham medo daquilo que Deus lhes pede!” </a:t>
            </a:r>
            <a:br>
              <a:rPr lang="pt-BR" i="1" dirty="0" smtClean="0">
                <a:solidFill>
                  <a:schemeClr val="tx1"/>
                </a:solidFill>
              </a:rPr>
            </a:br>
            <a:r>
              <a:rPr lang="pt-BR" i="1" dirty="0" smtClean="0">
                <a:solidFill>
                  <a:schemeClr val="tx1"/>
                </a:solidFill>
              </a:rPr>
              <a:t/>
            </a:r>
            <a:br>
              <a:rPr lang="pt-BR" i="1" dirty="0" smtClean="0">
                <a:solidFill>
                  <a:schemeClr val="tx1"/>
                </a:solidFill>
              </a:rPr>
            </a:br>
            <a:endParaRPr lang="pt-BR" i="1" dirty="0" smtClean="0">
              <a:solidFill>
                <a:schemeClr val="tx1"/>
              </a:solidFill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5496" y="44624"/>
            <a:ext cx="9144000" cy="64807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... </a:t>
            </a:r>
            <a:r>
              <a:rPr lang="pt-BR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a</a:t>
            </a: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os jovens: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Freeform 8"/>
          <p:cNvSpPr>
            <a:spLocks/>
          </p:cNvSpPr>
          <p:nvPr/>
        </p:nvSpPr>
        <p:spPr bwMode="auto">
          <a:xfrm flipH="1">
            <a:off x="1636713" y="-458788"/>
            <a:ext cx="7543800" cy="2438401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7BAD6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0" y="467995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3012" name="Freeform 8"/>
          <p:cNvSpPr>
            <a:spLocks/>
          </p:cNvSpPr>
          <p:nvPr/>
        </p:nvSpPr>
        <p:spPr bwMode="auto">
          <a:xfrm flipV="1">
            <a:off x="0" y="4665663"/>
            <a:ext cx="8334375" cy="3227387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486A3A">
              <a:alpha val="5372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3013" name="Título 9"/>
          <p:cNvSpPr>
            <a:spLocks noGrp="1"/>
          </p:cNvSpPr>
          <p:nvPr>
            <p:ph type="ctrTitle"/>
          </p:nvPr>
        </p:nvSpPr>
        <p:spPr bwMode="auto">
          <a:xfrm>
            <a:off x="685800" y="1268760"/>
            <a:ext cx="7772400" cy="4104456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z="3600" i="1" dirty="0" smtClean="0">
                <a:solidFill>
                  <a:schemeClr val="tx1"/>
                </a:solidFill>
              </a:rPr>
              <a:t>“Há quem diga que hoje o </a:t>
            </a:r>
            <a:r>
              <a:rPr lang="pt-BR" sz="4400" b="1" i="1" dirty="0" smtClean="0">
                <a:solidFill>
                  <a:schemeClr val="tx1"/>
                </a:solidFill>
              </a:rPr>
              <a:t>casamento</a:t>
            </a:r>
            <a:r>
              <a:rPr lang="pt-BR" sz="3600" i="1" dirty="0" smtClean="0">
                <a:solidFill>
                  <a:schemeClr val="tx1"/>
                </a:solidFill>
              </a:rPr>
              <a:t> está ‘fora de moda’. </a:t>
            </a:r>
            <a:r>
              <a:rPr lang="pt-BR" sz="3600" b="1" i="1" dirty="0" smtClean="0">
                <a:solidFill>
                  <a:schemeClr val="tx1"/>
                </a:solidFill>
              </a:rPr>
              <a:t> </a:t>
            </a:r>
            <a:r>
              <a:rPr lang="pt-BR" sz="3600" i="1" dirty="0" smtClean="0">
                <a:solidFill>
                  <a:schemeClr val="tx1"/>
                </a:solidFill>
              </a:rPr>
              <a:t>Na cultura do provisório, do relativo, muitos pregam ... que não vale a pena comprometer-se por toda a vida ... Em vista disso eu peço que vocês </a:t>
            </a:r>
            <a:r>
              <a:rPr lang="pt-BR" sz="4400" b="1" i="1" dirty="0" smtClean="0">
                <a:solidFill>
                  <a:schemeClr val="tx1"/>
                </a:solidFill>
              </a:rPr>
              <a:t>sejam revolucionários</a:t>
            </a:r>
            <a:r>
              <a:rPr lang="pt-BR" sz="3600" i="1" dirty="0" smtClean="0">
                <a:solidFill>
                  <a:schemeClr val="tx1"/>
                </a:solidFill>
              </a:rPr>
              <a:t>, ... que se rebelem contra esta </a:t>
            </a:r>
            <a:r>
              <a:rPr lang="pt-BR" sz="4400" b="1" i="1" dirty="0" smtClean="0">
                <a:solidFill>
                  <a:schemeClr val="tx1"/>
                </a:solidFill>
              </a:rPr>
              <a:t>cultura do provisório</a:t>
            </a:r>
            <a:r>
              <a:rPr lang="pt-BR" sz="4400" i="1" dirty="0" smtClean="0">
                <a:solidFill>
                  <a:schemeClr val="tx1"/>
                </a:solidFill>
              </a:rPr>
              <a:t>.”</a:t>
            </a:r>
            <a:r>
              <a:rPr lang="pt-BR" i="1" dirty="0" smtClean="0">
                <a:solidFill>
                  <a:schemeClr val="tx1"/>
                </a:solidFill>
              </a:rPr>
              <a:t/>
            </a:r>
            <a:br>
              <a:rPr lang="pt-BR" i="1" dirty="0" smtClean="0">
                <a:solidFill>
                  <a:schemeClr val="tx1"/>
                </a:solidFill>
              </a:rPr>
            </a:br>
            <a:r>
              <a:rPr lang="pt-BR" sz="2400" i="1" dirty="0" smtClean="0">
                <a:solidFill>
                  <a:schemeClr val="tx1"/>
                </a:solidFill>
              </a:rPr>
              <a:t/>
            </a:r>
            <a:br>
              <a:rPr lang="pt-BR" sz="2400" i="1" dirty="0" smtClean="0">
                <a:solidFill>
                  <a:schemeClr val="tx1"/>
                </a:solidFill>
              </a:rPr>
            </a:br>
            <a:endParaRPr lang="pt-BR" sz="2400" i="1" dirty="0" smtClean="0">
              <a:solidFill>
                <a:schemeClr val="tx1"/>
              </a:solidFill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35496" y="44624"/>
            <a:ext cx="9144000" cy="64807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... </a:t>
            </a:r>
            <a:r>
              <a:rPr lang="pt-BR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a</a:t>
            </a: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os jovens: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Freeform 8"/>
          <p:cNvSpPr>
            <a:spLocks/>
          </p:cNvSpPr>
          <p:nvPr/>
        </p:nvSpPr>
        <p:spPr bwMode="auto">
          <a:xfrm flipH="1">
            <a:off x="1636713" y="-458788"/>
            <a:ext cx="7543800" cy="2438401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7BAD6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0" y="467995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7892" name="Freeform 8"/>
          <p:cNvSpPr>
            <a:spLocks/>
          </p:cNvSpPr>
          <p:nvPr/>
        </p:nvSpPr>
        <p:spPr bwMode="auto">
          <a:xfrm flipV="1">
            <a:off x="0" y="4665663"/>
            <a:ext cx="8334375" cy="3227387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486A3A">
              <a:alpha val="5372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7893" name="Título 9"/>
          <p:cNvSpPr>
            <a:spLocks noGrp="1"/>
          </p:cNvSpPr>
          <p:nvPr>
            <p:ph type="ctrTitle"/>
          </p:nvPr>
        </p:nvSpPr>
        <p:spPr bwMode="auto">
          <a:xfrm>
            <a:off x="685800" y="2276847"/>
            <a:ext cx="7772400" cy="2376289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i="1" dirty="0" smtClean="0">
                <a:solidFill>
                  <a:schemeClr val="tx1"/>
                </a:solidFill>
              </a:rPr>
              <a:t>“</a:t>
            </a:r>
            <a:r>
              <a:rPr lang="pt-BR" sz="4800" b="1" i="1" dirty="0" smtClean="0">
                <a:solidFill>
                  <a:schemeClr val="tx1"/>
                </a:solidFill>
              </a:rPr>
              <a:t>A Igreja precisa de vocês</a:t>
            </a:r>
            <a:r>
              <a:rPr lang="pt-BR" i="1" dirty="0" smtClean="0">
                <a:solidFill>
                  <a:schemeClr val="tx1"/>
                </a:solidFill>
              </a:rPr>
              <a:t>, do entusiasmo, da criatividade e da alegria que os caracterizam!”</a:t>
            </a:r>
            <a:endParaRPr lang="pt-BR" sz="3200" i="1" dirty="0" smtClean="0">
              <a:solidFill>
                <a:schemeClr val="tx1"/>
              </a:solidFill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35496" y="44624"/>
            <a:ext cx="9144000" cy="64807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... </a:t>
            </a:r>
            <a:r>
              <a:rPr lang="pt-BR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a</a:t>
            </a: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os jovens: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Freeform 8"/>
          <p:cNvSpPr>
            <a:spLocks/>
          </p:cNvSpPr>
          <p:nvPr/>
        </p:nvSpPr>
        <p:spPr bwMode="auto">
          <a:xfrm flipH="1">
            <a:off x="1636713" y="-458788"/>
            <a:ext cx="7543800" cy="2438401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7BAD6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0" y="467995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4036" name="Freeform 8"/>
          <p:cNvSpPr>
            <a:spLocks/>
          </p:cNvSpPr>
          <p:nvPr/>
        </p:nvSpPr>
        <p:spPr bwMode="auto">
          <a:xfrm flipV="1">
            <a:off x="0" y="4665663"/>
            <a:ext cx="8334375" cy="3227387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486A3A">
              <a:alpha val="5372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467544" y="2047488"/>
            <a:ext cx="79928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i="1" dirty="0" smtClean="0">
                <a:latin typeface="+mj-lt"/>
              </a:rPr>
              <a:t>“que todos trabalhemos por uma </a:t>
            </a:r>
            <a:r>
              <a:rPr lang="pt-BR" sz="4800" b="1" i="1" dirty="0" smtClean="0">
                <a:latin typeface="+mj-lt"/>
              </a:rPr>
              <a:t>cultura mais humanista</a:t>
            </a:r>
            <a:r>
              <a:rPr lang="pt-BR" sz="4000" i="1" dirty="0" smtClean="0">
                <a:latin typeface="+mj-lt"/>
              </a:rPr>
              <a:t>, mais repleta de valores e que não deixemos ninguém de fora.”</a:t>
            </a: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35496" y="44624"/>
            <a:ext cx="9144000" cy="64807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... </a:t>
            </a:r>
            <a:r>
              <a:rPr lang="pt-BR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a</a:t>
            </a: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os jovens: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Freeform 8"/>
          <p:cNvSpPr>
            <a:spLocks/>
          </p:cNvSpPr>
          <p:nvPr/>
        </p:nvSpPr>
        <p:spPr bwMode="auto">
          <a:xfrm flipH="1">
            <a:off x="1636713" y="-458788"/>
            <a:ext cx="7543800" cy="2438401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7BAD6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0" y="467995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0724" name="Freeform 8"/>
          <p:cNvSpPr>
            <a:spLocks/>
          </p:cNvSpPr>
          <p:nvPr/>
        </p:nvSpPr>
        <p:spPr bwMode="auto">
          <a:xfrm flipV="1">
            <a:off x="0" y="4665663"/>
            <a:ext cx="8334375" cy="3227387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486A3A">
              <a:alpha val="5372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0725" name="Título 9"/>
          <p:cNvSpPr>
            <a:spLocks noGrp="1"/>
          </p:cNvSpPr>
          <p:nvPr>
            <p:ph type="ctrTitle"/>
          </p:nvPr>
        </p:nvSpPr>
        <p:spPr bwMode="auto">
          <a:xfrm>
            <a:off x="685800" y="1701106"/>
            <a:ext cx="7772400" cy="439219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i="1" dirty="0" smtClean="0">
                <a:solidFill>
                  <a:schemeClr val="tx1"/>
                </a:solidFill>
              </a:rPr>
              <a:t>“Joguem no ataque! ... construam um mundo melhor, um mundo de irmãos, um </a:t>
            </a:r>
            <a:r>
              <a:rPr lang="pt-BR" sz="4800" b="1" i="1" dirty="0" smtClean="0">
                <a:solidFill>
                  <a:schemeClr val="tx1"/>
                </a:solidFill>
              </a:rPr>
              <a:t>mundo de justiça, de amor, de paz, de fraternidade, de solidariedade</a:t>
            </a:r>
            <a:r>
              <a:rPr lang="pt-BR" i="1" dirty="0" smtClean="0">
                <a:solidFill>
                  <a:schemeClr val="tx1"/>
                </a:solidFill>
              </a:rPr>
              <a:t>.”</a:t>
            </a:r>
            <a:br>
              <a:rPr lang="pt-BR" i="1" dirty="0" smtClean="0">
                <a:solidFill>
                  <a:schemeClr val="tx1"/>
                </a:solidFill>
              </a:rPr>
            </a:br>
            <a:endParaRPr lang="pt-BR" i="1" dirty="0" smtClean="0">
              <a:solidFill>
                <a:schemeClr val="tx1"/>
              </a:solidFill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35496" y="44624"/>
            <a:ext cx="9144000" cy="64807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... </a:t>
            </a:r>
            <a:r>
              <a:rPr lang="pt-BR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a</a:t>
            </a: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os jovens: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Freeform 8"/>
          <p:cNvSpPr>
            <a:spLocks/>
          </p:cNvSpPr>
          <p:nvPr/>
        </p:nvSpPr>
        <p:spPr bwMode="auto">
          <a:xfrm flipH="1">
            <a:off x="1636713" y="-458788"/>
            <a:ext cx="7543800" cy="2438401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7BAD6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0" y="467995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1748" name="Freeform 8"/>
          <p:cNvSpPr>
            <a:spLocks/>
          </p:cNvSpPr>
          <p:nvPr/>
        </p:nvSpPr>
        <p:spPr bwMode="auto">
          <a:xfrm flipV="1">
            <a:off x="0" y="4665663"/>
            <a:ext cx="8334375" cy="3227387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486A3A">
              <a:alpha val="5372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1749" name="Título 9"/>
          <p:cNvSpPr>
            <a:spLocks noGrp="1"/>
          </p:cNvSpPr>
          <p:nvPr>
            <p:ph type="ctrTitle"/>
          </p:nvPr>
        </p:nvSpPr>
        <p:spPr bwMode="auto">
          <a:xfrm>
            <a:off x="539948" y="1340768"/>
            <a:ext cx="8064500" cy="4824536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z="3600" i="1" dirty="0" smtClean="0">
                <a:solidFill>
                  <a:schemeClr val="tx1"/>
                </a:solidFill>
              </a:rPr>
              <a:t>“Continuem a vencer a apatia, dando uma </a:t>
            </a:r>
            <a:r>
              <a:rPr lang="pt-BR" sz="4400" b="1" i="1" dirty="0" smtClean="0">
                <a:solidFill>
                  <a:schemeClr val="tx1"/>
                </a:solidFill>
              </a:rPr>
              <a:t>resposta cristã às inquietações sociais e políticas </a:t>
            </a:r>
            <a:r>
              <a:rPr lang="pt-BR" sz="3600" i="1" dirty="0" smtClean="0">
                <a:solidFill>
                  <a:schemeClr val="tx1"/>
                </a:solidFill>
              </a:rPr>
              <a:t>que estão surgindo em várias partes do mundo. Peço-lhes para serem construtores do mundo, trabalharem por um mundo melhor. Queridos jovens, por favor, não «olhem da sacada» a vida, entrem nela”.</a:t>
            </a:r>
            <a:r>
              <a:rPr lang="pt-BR" sz="3600" dirty="0" smtClean="0">
                <a:solidFill>
                  <a:schemeClr val="tx1"/>
                </a:solidFill>
              </a:rPr>
              <a:t/>
            </a:r>
            <a:br>
              <a:rPr lang="pt-BR" sz="3600" dirty="0" smtClean="0">
                <a:solidFill>
                  <a:schemeClr val="tx1"/>
                </a:solidFill>
              </a:rPr>
            </a:br>
            <a:r>
              <a:rPr lang="pt-BR" sz="2800" i="1" dirty="0" smtClean="0">
                <a:solidFill>
                  <a:schemeClr val="tx1"/>
                </a:solidFill>
              </a:rPr>
              <a:t/>
            </a:r>
            <a:br>
              <a:rPr lang="pt-BR" sz="2800" i="1" dirty="0" smtClean="0">
                <a:solidFill>
                  <a:schemeClr val="tx1"/>
                </a:solidFill>
              </a:rPr>
            </a:br>
            <a:endParaRPr lang="pt-BR" sz="2800" i="1" dirty="0" smtClean="0">
              <a:solidFill>
                <a:schemeClr val="tx1"/>
              </a:solidFill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35496" y="44624"/>
            <a:ext cx="9144000" cy="64807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... </a:t>
            </a:r>
            <a:r>
              <a:rPr lang="pt-BR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a</a:t>
            </a: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os jovens: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reeform 8"/>
          <p:cNvSpPr>
            <a:spLocks/>
          </p:cNvSpPr>
          <p:nvPr/>
        </p:nvSpPr>
        <p:spPr bwMode="auto">
          <a:xfrm flipH="1">
            <a:off x="1636713" y="-458788"/>
            <a:ext cx="7543800" cy="2438401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7BAD6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0" y="467995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5844" name="Freeform 8"/>
          <p:cNvSpPr>
            <a:spLocks/>
          </p:cNvSpPr>
          <p:nvPr/>
        </p:nvSpPr>
        <p:spPr bwMode="auto">
          <a:xfrm flipV="1">
            <a:off x="0" y="4665663"/>
            <a:ext cx="8334375" cy="3227387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486A3A">
              <a:alpha val="5372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5845" name="Título 9"/>
          <p:cNvSpPr>
            <a:spLocks noGrp="1"/>
          </p:cNvSpPr>
          <p:nvPr>
            <p:ph type="ctrTitle"/>
          </p:nvPr>
        </p:nvSpPr>
        <p:spPr bwMode="auto">
          <a:xfrm>
            <a:off x="685800" y="1989138"/>
            <a:ext cx="7772400" cy="324326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z="4800" i="1" dirty="0" smtClean="0">
                <a:solidFill>
                  <a:schemeClr val="tx1"/>
                </a:solidFill>
              </a:rPr>
              <a:t>“O que nos diz o Senhor?</a:t>
            </a:r>
            <a:br>
              <a:rPr lang="pt-BR" sz="4800" i="1" dirty="0" smtClean="0">
                <a:solidFill>
                  <a:schemeClr val="tx1"/>
                </a:solidFill>
              </a:rPr>
            </a:br>
            <a:r>
              <a:rPr lang="pt-BR" sz="4800" i="1" dirty="0" smtClean="0">
                <a:solidFill>
                  <a:schemeClr val="tx1"/>
                </a:solidFill>
              </a:rPr>
              <a:t>‘</a:t>
            </a:r>
            <a:r>
              <a:rPr lang="pt-BR" sz="6000" b="1" i="1" dirty="0" smtClean="0">
                <a:solidFill>
                  <a:schemeClr val="tx1"/>
                </a:solidFill>
              </a:rPr>
              <a:t>Ide sem medo para servir</a:t>
            </a:r>
            <a:r>
              <a:rPr lang="pt-BR" sz="6000" i="1" dirty="0" smtClean="0">
                <a:solidFill>
                  <a:schemeClr val="tx1"/>
                </a:solidFill>
              </a:rPr>
              <a:t>.’” </a:t>
            </a:r>
            <a:r>
              <a:rPr lang="pt-BR" i="1" dirty="0" smtClean="0">
                <a:solidFill>
                  <a:schemeClr val="tx1"/>
                </a:solidFill>
              </a:rPr>
              <a:t/>
            </a:r>
            <a:br>
              <a:rPr lang="pt-BR" i="1" dirty="0" smtClean="0">
                <a:solidFill>
                  <a:schemeClr val="tx1"/>
                </a:solidFill>
              </a:rPr>
            </a:br>
            <a:endParaRPr lang="pt-BR" i="1" dirty="0" smtClean="0">
              <a:solidFill>
                <a:schemeClr val="tx1"/>
              </a:solidFill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35496" y="44624"/>
            <a:ext cx="9144000" cy="64807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... </a:t>
            </a:r>
            <a:r>
              <a:rPr lang="pt-BR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a</a:t>
            </a: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os jovens: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reeform 8"/>
          <p:cNvSpPr>
            <a:spLocks/>
          </p:cNvSpPr>
          <p:nvPr/>
        </p:nvSpPr>
        <p:spPr bwMode="auto">
          <a:xfrm flipH="1">
            <a:off x="1636713" y="-458788"/>
            <a:ext cx="7543800" cy="2438401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7BAD6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0" y="467995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5844" name="Freeform 8"/>
          <p:cNvSpPr>
            <a:spLocks/>
          </p:cNvSpPr>
          <p:nvPr/>
        </p:nvSpPr>
        <p:spPr bwMode="auto">
          <a:xfrm flipV="1">
            <a:off x="0" y="4665663"/>
            <a:ext cx="8334375" cy="3227387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486A3A">
              <a:alpha val="5372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5845" name="Título 9"/>
          <p:cNvSpPr>
            <a:spLocks noGrp="1"/>
          </p:cNvSpPr>
          <p:nvPr>
            <p:ph type="ctrTitle"/>
          </p:nvPr>
        </p:nvSpPr>
        <p:spPr bwMode="auto">
          <a:xfrm>
            <a:off x="685800" y="1989138"/>
            <a:ext cx="7772400" cy="324326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i="1" dirty="0" smtClean="0">
                <a:solidFill>
                  <a:schemeClr val="tx1"/>
                </a:solidFill>
              </a:rPr>
              <a:t/>
            </a:r>
            <a:br>
              <a:rPr lang="pt-BR" i="1" dirty="0" smtClean="0">
                <a:solidFill>
                  <a:schemeClr val="tx1"/>
                </a:solidFill>
              </a:rPr>
            </a:br>
            <a:endParaRPr lang="pt-BR" i="1" dirty="0" smtClean="0">
              <a:solidFill>
                <a:schemeClr val="tx1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827584" y="2323906"/>
            <a:ext cx="756084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i="1" dirty="0" smtClean="0">
                <a:latin typeface="+mj-lt"/>
              </a:rPr>
              <a:t>“Por favor, </a:t>
            </a:r>
            <a:r>
              <a:rPr lang="pt-BR" sz="4800" b="1" i="1" dirty="0" smtClean="0">
                <a:latin typeface="+mj-lt"/>
              </a:rPr>
              <a:t>continuem acompanhando </a:t>
            </a:r>
            <a:r>
              <a:rPr lang="pt-BR" sz="4000" i="1" dirty="0" smtClean="0">
                <a:latin typeface="+mj-lt"/>
              </a:rPr>
              <a:t>os jovens com generosidade e alegria”. </a:t>
            </a: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35496" y="44624"/>
            <a:ext cx="9144000" cy="64807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... </a:t>
            </a:r>
            <a:r>
              <a:rPr lang="pt-BR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a</a:t>
            </a: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os educadores e evangelizadores: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reeform 8"/>
          <p:cNvSpPr>
            <a:spLocks/>
          </p:cNvSpPr>
          <p:nvPr/>
        </p:nvSpPr>
        <p:spPr bwMode="auto">
          <a:xfrm flipH="1">
            <a:off x="1636713" y="-458788"/>
            <a:ext cx="7543800" cy="2438401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7BAD6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0" y="467995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5844" name="Freeform 8"/>
          <p:cNvSpPr>
            <a:spLocks/>
          </p:cNvSpPr>
          <p:nvPr/>
        </p:nvSpPr>
        <p:spPr bwMode="auto">
          <a:xfrm flipV="1">
            <a:off x="0" y="4665663"/>
            <a:ext cx="8334375" cy="3227387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486A3A">
              <a:alpha val="5372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5845" name="Título 9"/>
          <p:cNvSpPr>
            <a:spLocks noGrp="1"/>
          </p:cNvSpPr>
          <p:nvPr>
            <p:ph type="ctrTitle"/>
          </p:nvPr>
        </p:nvSpPr>
        <p:spPr bwMode="auto">
          <a:xfrm>
            <a:off x="685800" y="2276872"/>
            <a:ext cx="7772400" cy="280831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z="4800" i="1" dirty="0" smtClean="0">
                <a:solidFill>
                  <a:schemeClr val="tx1"/>
                </a:solidFill>
              </a:rPr>
              <a:t>“</a:t>
            </a:r>
            <a:r>
              <a:rPr lang="pt-BR" i="1" dirty="0" smtClean="0">
                <a:solidFill>
                  <a:schemeClr val="tx1"/>
                </a:solidFill>
              </a:rPr>
              <a:t>Por favor,[...] </a:t>
            </a:r>
            <a:r>
              <a:rPr lang="pt-BR" sz="4800" b="1" i="1" dirty="0" smtClean="0">
                <a:solidFill>
                  <a:schemeClr val="tx1"/>
                </a:solidFill>
              </a:rPr>
              <a:t>ajudem-lhes a se comprometer</a:t>
            </a:r>
            <a:r>
              <a:rPr lang="pt-BR" i="1" dirty="0" smtClean="0">
                <a:solidFill>
                  <a:schemeClr val="tx1"/>
                </a:solidFill>
              </a:rPr>
              <a:t> ativamente na Igreja; que eles nunca se sintam sozinhos!” </a:t>
            </a:r>
            <a:br>
              <a:rPr lang="pt-BR" i="1" dirty="0" smtClean="0">
                <a:solidFill>
                  <a:schemeClr val="tx1"/>
                </a:solidFill>
              </a:rPr>
            </a:br>
            <a:endParaRPr lang="pt-BR" i="1" dirty="0" smtClean="0">
              <a:solidFill>
                <a:schemeClr val="tx1"/>
              </a:solidFill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35496" y="44624"/>
            <a:ext cx="9144000" cy="64807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... </a:t>
            </a:r>
            <a:r>
              <a:rPr lang="pt-BR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a</a:t>
            </a: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os educadores e evangelizadores: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Freeform 8"/>
          <p:cNvSpPr>
            <a:spLocks/>
          </p:cNvSpPr>
          <p:nvPr/>
        </p:nvSpPr>
        <p:spPr bwMode="auto">
          <a:xfrm flipH="1">
            <a:off x="1636713" y="-458788"/>
            <a:ext cx="7543800" cy="2438401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7BAD6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0" y="467995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8676" name="Freeform 8"/>
          <p:cNvSpPr>
            <a:spLocks/>
          </p:cNvSpPr>
          <p:nvPr/>
        </p:nvSpPr>
        <p:spPr bwMode="auto">
          <a:xfrm flipV="1">
            <a:off x="0" y="4665663"/>
            <a:ext cx="8334375" cy="3227387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486A3A">
              <a:alpha val="5372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28677" name="Título 9"/>
          <p:cNvSpPr>
            <a:spLocks noGrp="1"/>
          </p:cNvSpPr>
          <p:nvPr>
            <p:ph type="ctrTitle"/>
          </p:nvPr>
        </p:nvSpPr>
        <p:spPr bwMode="auto">
          <a:xfrm>
            <a:off x="685800" y="2201863"/>
            <a:ext cx="7772400" cy="237926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i="1" dirty="0" smtClean="0">
                <a:solidFill>
                  <a:schemeClr val="tx1"/>
                </a:solidFill>
              </a:rPr>
              <a:t>“Ajudar nossos jovens a redescobrir </a:t>
            </a:r>
            <a:r>
              <a:rPr lang="pt-BR" sz="4800" b="1" i="1" dirty="0" smtClean="0">
                <a:solidFill>
                  <a:schemeClr val="tx1"/>
                </a:solidFill>
              </a:rPr>
              <a:t>o valor e a alegria da fé</a:t>
            </a:r>
            <a:r>
              <a:rPr lang="pt-BR" i="1" dirty="0" smtClean="0">
                <a:solidFill>
                  <a:schemeClr val="tx1"/>
                </a:solidFill>
              </a:rPr>
              <a:t>, a alegria de ser amados pessoalmente por Deus.”</a:t>
            </a:r>
            <a:br>
              <a:rPr lang="pt-BR" i="1" dirty="0" smtClean="0">
                <a:solidFill>
                  <a:schemeClr val="tx1"/>
                </a:solidFill>
              </a:rPr>
            </a:br>
            <a:endParaRPr lang="pt-BR" i="1" dirty="0" smtClean="0">
              <a:solidFill>
                <a:schemeClr val="tx1"/>
              </a:solidFill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35496" y="44624"/>
            <a:ext cx="9144000" cy="64807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... </a:t>
            </a:r>
            <a:r>
              <a:rPr lang="pt-BR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a</a:t>
            </a: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os educadores e evangelizadores: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Freeform 8"/>
          <p:cNvSpPr>
            <a:spLocks/>
          </p:cNvSpPr>
          <p:nvPr/>
        </p:nvSpPr>
        <p:spPr bwMode="auto">
          <a:xfrm flipH="1">
            <a:off x="1636713" y="-458788"/>
            <a:ext cx="7543800" cy="2438401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7BAD6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0" y="467995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8916" name="Freeform 8"/>
          <p:cNvSpPr>
            <a:spLocks/>
          </p:cNvSpPr>
          <p:nvPr/>
        </p:nvSpPr>
        <p:spPr bwMode="auto">
          <a:xfrm flipV="1">
            <a:off x="0" y="4665663"/>
            <a:ext cx="8334375" cy="3227387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486A3A">
              <a:alpha val="5372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8917" name="Título 9"/>
          <p:cNvSpPr>
            <a:spLocks noGrp="1"/>
          </p:cNvSpPr>
          <p:nvPr>
            <p:ph type="ctrTitle"/>
          </p:nvPr>
        </p:nvSpPr>
        <p:spPr bwMode="auto">
          <a:xfrm>
            <a:off x="685800" y="1989138"/>
            <a:ext cx="7772400" cy="266399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i="1" dirty="0" smtClean="0">
                <a:solidFill>
                  <a:schemeClr val="tx1"/>
                </a:solidFill>
              </a:rPr>
              <a:t>“Nosso compromisso de pastores é ajudá-los a que arda em seu coração o </a:t>
            </a:r>
            <a:r>
              <a:rPr lang="pt-BR" sz="4800" b="1" i="1" dirty="0" smtClean="0">
                <a:solidFill>
                  <a:schemeClr val="tx1"/>
                </a:solidFill>
              </a:rPr>
              <a:t>desejo de ser discípulos missionários</a:t>
            </a:r>
            <a:r>
              <a:rPr lang="pt-BR" i="1" dirty="0" smtClean="0">
                <a:solidFill>
                  <a:schemeClr val="tx1"/>
                </a:solidFill>
              </a:rPr>
              <a:t> de Cristo.” </a:t>
            </a:r>
            <a:r>
              <a:rPr lang="pt-BR" sz="4800" dirty="0" smtClean="0"/>
              <a:t/>
            </a:r>
            <a:br>
              <a:rPr lang="pt-BR" sz="4800" dirty="0" smtClean="0"/>
            </a:br>
            <a:r>
              <a:rPr lang="pt-BR" sz="4800" i="1" dirty="0" smtClean="0">
                <a:solidFill>
                  <a:schemeClr val="tx1"/>
                </a:solidFill>
              </a:rPr>
              <a:t/>
            </a:r>
            <a:br>
              <a:rPr lang="pt-BR" sz="4800" i="1" dirty="0" smtClean="0">
                <a:solidFill>
                  <a:schemeClr val="tx1"/>
                </a:solidFill>
              </a:rPr>
            </a:br>
            <a:r>
              <a:rPr lang="pt-BR" i="1" dirty="0" smtClean="0">
                <a:solidFill>
                  <a:schemeClr val="tx1"/>
                </a:solidFill>
              </a:rPr>
              <a:t/>
            </a:r>
            <a:br>
              <a:rPr lang="pt-BR" i="1" dirty="0" smtClean="0">
                <a:solidFill>
                  <a:schemeClr val="tx1"/>
                </a:solidFill>
              </a:rPr>
            </a:br>
            <a:endParaRPr lang="pt-BR" i="1" dirty="0" smtClean="0">
              <a:solidFill>
                <a:schemeClr val="tx1"/>
              </a:solidFill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35496" y="44624"/>
            <a:ext cx="9144000" cy="64807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... </a:t>
            </a:r>
            <a:r>
              <a:rPr lang="pt-BR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a</a:t>
            </a: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os educadores e evangelizadores: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reeform 8"/>
          <p:cNvSpPr>
            <a:spLocks/>
          </p:cNvSpPr>
          <p:nvPr/>
        </p:nvSpPr>
        <p:spPr bwMode="auto">
          <a:xfrm flipH="1">
            <a:off x="1636713" y="-458788"/>
            <a:ext cx="7543800" cy="2438401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7BAD6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0" y="467995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5844" name="Freeform 8"/>
          <p:cNvSpPr>
            <a:spLocks/>
          </p:cNvSpPr>
          <p:nvPr/>
        </p:nvSpPr>
        <p:spPr bwMode="auto">
          <a:xfrm flipV="1">
            <a:off x="0" y="4665663"/>
            <a:ext cx="8334375" cy="3227387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486A3A">
              <a:alpha val="5372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5845" name="Título 9"/>
          <p:cNvSpPr>
            <a:spLocks noGrp="1"/>
          </p:cNvSpPr>
          <p:nvPr>
            <p:ph type="ctrTitle"/>
          </p:nvPr>
        </p:nvSpPr>
        <p:spPr bwMode="auto">
          <a:xfrm>
            <a:off x="685800" y="1989138"/>
            <a:ext cx="7772400" cy="324326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i="1" dirty="0" smtClean="0">
                <a:solidFill>
                  <a:schemeClr val="tx1"/>
                </a:solidFill>
              </a:rPr>
              <a:t/>
            </a:r>
            <a:br>
              <a:rPr lang="pt-BR" i="1" dirty="0" smtClean="0">
                <a:solidFill>
                  <a:schemeClr val="tx1"/>
                </a:solidFill>
              </a:rPr>
            </a:br>
            <a:endParaRPr lang="pt-BR" i="1" dirty="0" smtClean="0">
              <a:solidFill>
                <a:schemeClr val="tx1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259632" y="2098591"/>
            <a:ext cx="669674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i="1" dirty="0" smtClean="0">
                <a:latin typeface="+mj-lt"/>
              </a:rPr>
              <a:t>“de uma forma geral, é preciso </a:t>
            </a:r>
            <a:r>
              <a:rPr lang="pt-BR" sz="4800" b="1" i="1" dirty="0" smtClean="0">
                <a:latin typeface="+mj-lt"/>
              </a:rPr>
              <a:t>ouvir </a:t>
            </a:r>
            <a:r>
              <a:rPr lang="pt-BR" sz="4000" i="1" dirty="0" smtClean="0">
                <a:latin typeface="+mj-lt"/>
              </a:rPr>
              <a:t>os jovens, dar lugar para se expressarem, e cuidar para que não sejam manipulados.”</a:t>
            </a: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35496" y="44624"/>
            <a:ext cx="9144000" cy="64807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... </a:t>
            </a:r>
            <a:r>
              <a:rPr lang="pt-BR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a</a:t>
            </a: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os educadores e evangelizadores: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reeform 8"/>
          <p:cNvSpPr>
            <a:spLocks/>
          </p:cNvSpPr>
          <p:nvPr/>
        </p:nvSpPr>
        <p:spPr bwMode="auto">
          <a:xfrm flipH="1">
            <a:off x="1636713" y="-458788"/>
            <a:ext cx="7543800" cy="2438401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7BAD6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0" y="467995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5844" name="Freeform 8"/>
          <p:cNvSpPr>
            <a:spLocks/>
          </p:cNvSpPr>
          <p:nvPr/>
        </p:nvSpPr>
        <p:spPr bwMode="auto">
          <a:xfrm flipV="1">
            <a:off x="0" y="4665663"/>
            <a:ext cx="8334375" cy="3227387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486A3A">
              <a:alpha val="5372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5845" name="Título 9"/>
          <p:cNvSpPr>
            <a:spLocks noGrp="1"/>
          </p:cNvSpPr>
          <p:nvPr>
            <p:ph type="ctrTitle"/>
          </p:nvPr>
        </p:nvSpPr>
        <p:spPr bwMode="auto">
          <a:xfrm>
            <a:off x="685800" y="1988840"/>
            <a:ext cx="7772400" cy="367240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i="1" dirty="0" smtClean="0">
                <a:solidFill>
                  <a:schemeClr val="tx1"/>
                </a:solidFill>
              </a:rPr>
              <a:t>“</a:t>
            </a:r>
            <a:r>
              <a:rPr lang="pt-BR" sz="4800" b="1" i="1" dirty="0" smtClean="0">
                <a:solidFill>
                  <a:schemeClr val="tx1"/>
                </a:solidFill>
              </a:rPr>
              <a:t>despertar</a:t>
            </a:r>
            <a:r>
              <a:rPr lang="pt-BR" i="1" dirty="0" smtClean="0">
                <a:solidFill>
                  <a:schemeClr val="tx1"/>
                </a:solidFill>
              </a:rPr>
              <a:t> no jovem as melhores potencialidades para que seja sujeito do próprio amanhã e </a:t>
            </a:r>
            <a:r>
              <a:rPr lang="pt-BR" sz="4800" b="1" i="1" dirty="0" smtClean="0">
                <a:solidFill>
                  <a:schemeClr val="tx1"/>
                </a:solidFill>
              </a:rPr>
              <a:t>corresponsável</a:t>
            </a:r>
            <a:r>
              <a:rPr lang="pt-BR" i="1" dirty="0" smtClean="0">
                <a:solidFill>
                  <a:schemeClr val="tx1"/>
                </a:solidFill>
              </a:rPr>
              <a:t> pelo destino de todos.</a:t>
            </a:r>
            <a:r>
              <a:rPr lang="pt-BR" sz="4800" i="1" dirty="0" smtClean="0">
                <a:solidFill>
                  <a:schemeClr val="tx1"/>
                </a:solidFill>
              </a:rPr>
              <a:t>” </a:t>
            </a:r>
            <a:r>
              <a:rPr lang="pt-BR" i="1" dirty="0" smtClean="0">
                <a:solidFill>
                  <a:schemeClr val="tx1"/>
                </a:solidFill>
              </a:rPr>
              <a:t/>
            </a:r>
            <a:br>
              <a:rPr lang="pt-BR" i="1" dirty="0" smtClean="0">
                <a:solidFill>
                  <a:schemeClr val="tx1"/>
                </a:solidFill>
              </a:rPr>
            </a:br>
            <a:endParaRPr lang="pt-BR" i="1" dirty="0" smtClean="0">
              <a:solidFill>
                <a:schemeClr val="tx1"/>
              </a:solidFill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35496" y="44624"/>
            <a:ext cx="9144000" cy="64807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... </a:t>
            </a:r>
            <a:r>
              <a:rPr lang="pt-BR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a</a:t>
            </a: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os educadores e evangelizadores: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reeform 8"/>
          <p:cNvSpPr>
            <a:spLocks/>
          </p:cNvSpPr>
          <p:nvPr/>
        </p:nvSpPr>
        <p:spPr bwMode="auto">
          <a:xfrm flipH="1">
            <a:off x="1636713" y="-458788"/>
            <a:ext cx="7543800" cy="2438401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7BAD6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0" y="467995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5844" name="Freeform 8"/>
          <p:cNvSpPr>
            <a:spLocks/>
          </p:cNvSpPr>
          <p:nvPr/>
        </p:nvSpPr>
        <p:spPr bwMode="auto">
          <a:xfrm flipV="1">
            <a:off x="0" y="4665663"/>
            <a:ext cx="8334375" cy="3227387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486A3A">
              <a:alpha val="5372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5845" name="Título 9"/>
          <p:cNvSpPr>
            <a:spLocks noGrp="1"/>
          </p:cNvSpPr>
          <p:nvPr>
            <p:ph type="ctrTitle"/>
          </p:nvPr>
        </p:nvSpPr>
        <p:spPr bwMode="auto">
          <a:xfrm>
            <a:off x="685800" y="1989138"/>
            <a:ext cx="7772400" cy="324326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i="1" dirty="0" smtClean="0">
                <a:solidFill>
                  <a:schemeClr val="tx1"/>
                </a:solidFill>
              </a:rPr>
              <a:t/>
            </a:r>
            <a:br>
              <a:rPr lang="pt-BR" i="1" dirty="0" smtClean="0">
                <a:solidFill>
                  <a:schemeClr val="tx1"/>
                </a:solidFill>
              </a:rPr>
            </a:br>
            <a:endParaRPr lang="pt-BR" i="1" dirty="0" smtClean="0">
              <a:solidFill>
                <a:schemeClr val="tx1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971600" y="1556792"/>
            <a:ext cx="727280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i="1" dirty="0" smtClean="0">
                <a:latin typeface="+mj-lt"/>
              </a:rPr>
              <a:t>“Eles não precisam só de coisas, precisam sobretudo que lhes </a:t>
            </a:r>
            <a:r>
              <a:rPr lang="pt-BR" sz="4800" b="1" i="1" dirty="0" smtClean="0">
                <a:latin typeface="+mj-lt"/>
              </a:rPr>
              <a:t>sejam propostos aqueles valores imateriais </a:t>
            </a:r>
            <a:r>
              <a:rPr lang="pt-BR" sz="4000" i="1" dirty="0" smtClean="0">
                <a:latin typeface="+mj-lt"/>
              </a:rPr>
              <a:t>que são o coração espiritual de um povo, a memória de um povo.”</a:t>
            </a: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35496" y="44624"/>
            <a:ext cx="9144000" cy="64807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... </a:t>
            </a:r>
            <a:r>
              <a:rPr lang="pt-BR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a</a:t>
            </a: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os educadores e evangelizadores: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Freeform 8"/>
          <p:cNvSpPr>
            <a:spLocks/>
          </p:cNvSpPr>
          <p:nvPr/>
        </p:nvSpPr>
        <p:spPr bwMode="auto">
          <a:xfrm flipH="1">
            <a:off x="1636713" y="-458788"/>
            <a:ext cx="7543800" cy="2438401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7BAD6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0" y="467995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3012" name="Freeform 8"/>
          <p:cNvSpPr>
            <a:spLocks/>
          </p:cNvSpPr>
          <p:nvPr/>
        </p:nvSpPr>
        <p:spPr bwMode="auto">
          <a:xfrm flipV="1">
            <a:off x="0" y="4665663"/>
            <a:ext cx="8334375" cy="3227387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486A3A">
              <a:alpha val="5372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3013" name="Título 9"/>
          <p:cNvSpPr>
            <a:spLocks noGrp="1"/>
          </p:cNvSpPr>
          <p:nvPr>
            <p:ph type="ctrTitle"/>
          </p:nvPr>
        </p:nvSpPr>
        <p:spPr bwMode="auto">
          <a:xfrm>
            <a:off x="683568" y="1844824"/>
            <a:ext cx="7772400" cy="3744416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i="1" dirty="0" smtClean="0">
                <a:solidFill>
                  <a:schemeClr val="tx1"/>
                </a:solidFill>
              </a:rPr>
              <a:t>“Somos responsáveis pela formação de novas gerações, por ajudá-las a ser hábeis na </a:t>
            </a:r>
            <a:r>
              <a:rPr lang="pt-BR" sz="4800" b="1" i="1" dirty="0" smtClean="0">
                <a:solidFill>
                  <a:schemeClr val="tx1"/>
                </a:solidFill>
              </a:rPr>
              <a:t>economia</a:t>
            </a:r>
            <a:r>
              <a:rPr lang="pt-BR" i="1" dirty="0" smtClean="0">
                <a:solidFill>
                  <a:schemeClr val="tx1"/>
                </a:solidFill>
              </a:rPr>
              <a:t> e na </a:t>
            </a:r>
            <a:r>
              <a:rPr lang="pt-BR" sz="4800" b="1" i="1" dirty="0" smtClean="0">
                <a:solidFill>
                  <a:schemeClr val="tx1"/>
                </a:solidFill>
              </a:rPr>
              <a:t>política</a:t>
            </a:r>
            <a:r>
              <a:rPr lang="pt-BR" i="1" dirty="0" smtClean="0">
                <a:solidFill>
                  <a:schemeClr val="tx1"/>
                </a:solidFill>
              </a:rPr>
              <a:t>, e firmes nos </a:t>
            </a:r>
            <a:r>
              <a:rPr lang="pt-BR" sz="4800" b="1" i="1" dirty="0" smtClean="0">
                <a:solidFill>
                  <a:schemeClr val="tx1"/>
                </a:solidFill>
              </a:rPr>
              <a:t>valores éticos</a:t>
            </a:r>
            <a:r>
              <a:rPr lang="pt-BR" i="1" dirty="0" smtClean="0">
                <a:solidFill>
                  <a:schemeClr val="tx1"/>
                </a:solidFill>
              </a:rPr>
              <a:t>.”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sz="4800" i="1" dirty="0" smtClean="0">
                <a:solidFill>
                  <a:schemeClr val="tx1"/>
                </a:solidFill>
              </a:rPr>
              <a:t/>
            </a:r>
            <a:br>
              <a:rPr lang="pt-BR" sz="4800" i="1" dirty="0" smtClean="0">
                <a:solidFill>
                  <a:schemeClr val="tx1"/>
                </a:solidFill>
              </a:rPr>
            </a:br>
            <a:r>
              <a:rPr lang="pt-BR" sz="3200" i="1" dirty="0" smtClean="0">
                <a:solidFill>
                  <a:schemeClr val="tx1"/>
                </a:solidFill>
              </a:rPr>
              <a:t/>
            </a:r>
            <a:br>
              <a:rPr lang="pt-BR" sz="3200" i="1" dirty="0" smtClean="0">
                <a:solidFill>
                  <a:schemeClr val="tx1"/>
                </a:solidFill>
              </a:rPr>
            </a:br>
            <a:endParaRPr lang="pt-BR" sz="3200" i="1" dirty="0" smtClean="0">
              <a:solidFill>
                <a:schemeClr val="tx1"/>
              </a:solidFill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35496" y="44624"/>
            <a:ext cx="9144000" cy="64807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... </a:t>
            </a:r>
            <a:r>
              <a:rPr lang="pt-BR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a</a:t>
            </a: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os educadores e evangelizadores: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reeform 8"/>
          <p:cNvSpPr>
            <a:spLocks/>
          </p:cNvSpPr>
          <p:nvPr/>
        </p:nvSpPr>
        <p:spPr bwMode="auto">
          <a:xfrm flipH="1">
            <a:off x="1636713" y="-458788"/>
            <a:ext cx="7543800" cy="2438401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7BAD6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0" y="467995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5844" name="Freeform 8"/>
          <p:cNvSpPr>
            <a:spLocks/>
          </p:cNvSpPr>
          <p:nvPr/>
        </p:nvSpPr>
        <p:spPr bwMode="auto">
          <a:xfrm flipV="1">
            <a:off x="0" y="4665663"/>
            <a:ext cx="8334375" cy="3227387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486A3A">
              <a:alpha val="5372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5845" name="Título 9"/>
          <p:cNvSpPr>
            <a:spLocks noGrp="1"/>
          </p:cNvSpPr>
          <p:nvPr>
            <p:ph type="ctrTitle"/>
          </p:nvPr>
        </p:nvSpPr>
        <p:spPr bwMode="auto">
          <a:xfrm>
            <a:off x="685800" y="1989138"/>
            <a:ext cx="7772400" cy="324326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i="1" dirty="0" smtClean="0">
                <a:solidFill>
                  <a:schemeClr val="tx1"/>
                </a:solidFill>
              </a:rPr>
              <a:t/>
            </a:r>
            <a:br>
              <a:rPr lang="pt-BR" i="1" dirty="0" smtClean="0">
                <a:solidFill>
                  <a:schemeClr val="tx1"/>
                </a:solidFill>
              </a:rPr>
            </a:br>
            <a:endParaRPr lang="pt-BR" i="1" dirty="0" smtClean="0">
              <a:solidFill>
                <a:schemeClr val="tx1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827584" y="1701383"/>
            <a:ext cx="756084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i="1" dirty="0" smtClean="0">
                <a:latin typeface="+mj-lt"/>
              </a:rPr>
              <a:t>“Encorajemos a generosidade que caracteriza os jovens, </a:t>
            </a:r>
            <a:r>
              <a:rPr lang="pt-BR" sz="4800" b="1" i="1" dirty="0" smtClean="0">
                <a:latin typeface="+mj-lt"/>
              </a:rPr>
              <a:t>acompanhando-os no processo </a:t>
            </a:r>
            <a:r>
              <a:rPr lang="pt-BR" sz="4000" i="1" dirty="0" smtClean="0">
                <a:latin typeface="+mj-lt"/>
              </a:rPr>
              <a:t>de se tornarem protagonistas da construção de um mundo melhor.” </a:t>
            </a: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35496" y="44624"/>
            <a:ext cx="9144000" cy="64807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... </a:t>
            </a:r>
            <a:r>
              <a:rPr lang="pt-BR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a</a:t>
            </a: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os educadores e evangelizadores: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Freeform 8"/>
          <p:cNvSpPr>
            <a:spLocks/>
          </p:cNvSpPr>
          <p:nvPr/>
        </p:nvSpPr>
        <p:spPr bwMode="auto">
          <a:xfrm flipH="1">
            <a:off x="1636713" y="-458788"/>
            <a:ext cx="7543800" cy="2438401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7BAD6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0" y="467995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4036" name="Freeform 8"/>
          <p:cNvSpPr>
            <a:spLocks/>
          </p:cNvSpPr>
          <p:nvPr/>
        </p:nvSpPr>
        <p:spPr bwMode="auto">
          <a:xfrm flipV="1">
            <a:off x="0" y="4665663"/>
            <a:ext cx="8334375" cy="3227387"/>
          </a:xfrm>
          <a:custGeom>
            <a:avLst/>
            <a:gdLst>
              <a:gd name="T0" fmla="*/ 0 w 6913"/>
              <a:gd name="T1" fmla="*/ 2147483647 h 3360"/>
              <a:gd name="T2" fmla="*/ 2147483647 w 6913"/>
              <a:gd name="T3" fmla="*/ 2147483647 h 3360"/>
              <a:gd name="T4" fmla="*/ 0 w 6913"/>
              <a:gd name="T5" fmla="*/ 2147483647 h 3360"/>
              <a:gd name="T6" fmla="*/ 0 w 6913"/>
              <a:gd name="T7" fmla="*/ 2147483647 h 3360"/>
              <a:gd name="T8" fmla="*/ 0 60000 65536"/>
              <a:gd name="T9" fmla="*/ 0 60000 65536"/>
              <a:gd name="T10" fmla="*/ 0 60000 65536"/>
              <a:gd name="T11" fmla="*/ 0 60000 65536"/>
              <a:gd name="T12" fmla="*/ 0 w 6913"/>
              <a:gd name="T13" fmla="*/ 0 h 3360"/>
              <a:gd name="T14" fmla="*/ 6913 w 6913"/>
              <a:gd name="T15" fmla="*/ 3360 h 3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rgbClr val="486A3A">
              <a:alpha val="5372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755576" y="1916832"/>
            <a:ext cx="7704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i="1" dirty="0" smtClean="0">
                <a:latin typeface="+mj-lt"/>
              </a:rPr>
              <a:t>“Não é um simples abrir a porta para que venham, para acolher, mas sair pela porta para buscar e encontrar. </a:t>
            </a:r>
            <a:r>
              <a:rPr lang="pt-BR" sz="4800" b="1" i="1" dirty="0" smtClean="0">
                <a:latin typeface="+mj-lt"/>
              </a:rPr>
              <a:t>Empurremos os jovens </a:t>
            </a:r>
            <a:r>
              <a:rPr lang="pt-BR" sz="4000" i="1" dirty="0" smtClean="0">
                <a:latin typeface="+mj-lt"/>
              </a:rPr>
              <a:t>para que saiam.” </a:t>
            </a: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35496" y="44624"/>
            <a:ext cx="9144000" cy="64807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... </a:t>
            </a:r>
            <a:r>
              <a:rPr lang="pt-BR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a</a:t>
            </a:r>
            <a:r>
              <a:rPr lang="pt-BR" sz="32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os educadores e evangelizadores: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ítulo 1"/>
          <p:cNvSpPr>
            <a:spLocks noGrp="1"/>
          </p:cNvSpPr>
          <p:nvPr>
            <p:ph type="title"/>
          </p:nvPr>
        </p:nvSpPr>
        <p:spPr bwMode="auto">
          <a:xfrm>
            <a:off x="755650" y="548680"/>
            <a:ext cx="7848798" cy="554414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 eaLnBrk="1" hangingPunct="1"/>
            <a: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COMISSÃO PONTIFÍCIA </a:t>
            </a:r>
            <a:b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A AMÉRICA LATINA</a:t>
            </a:r>
            <a:b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b="1" dirty="0">
                <a:solidFill>
                  <a:srgbClr val="FF0000"/>
                </a:solidFill>
              </a:rPr>
              <a:t/>
            </a:r>
            <a:br>
              <a:rPr lang="pt-BR" b="1" dirty="0">
                <a:solidFill>
                  <a:srgbClr val="FF0000"/>
                </a:solidFill>
              </a:rPr>
            </a:br>
            <a:r>
              <a:rPr lang="pt-BR" b="1" dirty="0" smtClean="0">
                <a:solidFill>
                  <a:srgbClr val="FF0000"/>
                </a:solidFill>
              </a:rPr>
              <a:t>Reunião</a:t>
            </a:r>
            <a:br>
              <a:rPr lang="pt-BR" b="1" dirty="0" smtClean="0">
                <a:solidFill>
                  <a:srgbClr val="FF0000"/>
                </a:solidFill>
              </a:rPr>
            </a:br>
            <a:r>
              <a:rPr lang="pt-BR" b="1" dirty="0" smtClean="0">
                <a:solidFill>
                  <a:srgbClr val="FF0000"/>
                </a:solidFill>
              </a:rPr>
              <a:t>Plenária</a:t>
            </a:r>
            <a:br>
              <a:rPr lang="pt-BR" b="1" dirty="0" smtClean="0">
                <a:solidFill>
                  <a:srgbClr val="FF0000"/>
                </a:solidFill>
              </a:rPr>
            </a:br>
            <a:r>
              <a:rPr lang="pt-BR" b="1" dirty="0" smtClean="0">
                <a:solidFill>
                  <a:srgbClr val="FF0000"/>
                </a:solidFill>
              </a:rPr>
              <a:t/>
            </a:r>
            <a:br>
              <a:rPr lang="pt-BR" b="1" dirty="0" smtClean="0">
                <a:solidFill>
                  <a:srgbClr val="FF0000"/>
                </a:solidFill>
              </a:rPr>
            </a:br>
            <a:r>
              <a:rPr lang="pt-BR" b="1" dirty="0">
                <a:solidFill>
                  <a:srgbClr val="FF0000"/>
                </a:solidFill>
              </a:rPr>
              <a:t/>
            </a:r>
            <a:br>
              <a:rPr lang="pt-BR" b="1" dirty="0">
                <a:solidFill>
                  <a:srgbClr val="FF0000"/>
                </a:solidFill>
              </a:rPr>
            </a:br>
            <a:r>
              <a:rPr lang="pt-BR" b="1" dirty="0" smtClean="0">
                <a:solidFill>
                  <a:srgbClr val="FF0000"/>
                </a:solidFill>
              </a:rPr>
              <a:t>Roma,</a:t>
            </a:r>
            <a:br>
              <a:rPr lang="pt-BR" b="1" dirty="0" smtClean="0">
                <a:solidFill>
                  <a:srgbClr val="FF0000"/>
                </a:solidFill>
              </a:rPr>
            </a:br>
            <a:r>
              <a:rPr lang="pt-BR" sz="2400" b="1" dirty="0" smtClean="0">
                <a:solidFill>
                  <a:srgbClr val="FF0000"/>
                </a:solidFill>
              </a:rPr>
              <a:t>fevereiro 2014</a:t>
            </a:r>
            <a:endParaRPr lang="pt-BR" sz="2400" dirty="0" smtClean="0">
              <a:solidFill>
                <a:srgbClr val="FF0000"/>
              </a:solidFill>
            </a:endParaRPr>
          </a:p>
        </p:txBody>
      </p:sp>
      <p:pic>
        <p:nvPicPr>
          <p:cNvPr id="5" name="Picture 2" descr="05missapapacopacabanadramalh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827" y="2060848"/>
            <a:ext cx="6052397" cy="45365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IYec-PAG3H8/UFonJWYd9TI/AAAAAAAAShA/gOlfXayppXQ/s1600/cruz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42978" y="2564904"/>
            <a:ext cx="6549302" cy="40438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395536" y="404664"/>
            <a:ext cx="8352928" cy="2088232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9pPr>
          </a:lstStyle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pt-BR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“A emergência educativa </a:t>
            </a:r>
            <a:br>
              <a:rPr lang="pt-BR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 transmissão da fé </a:t>
            </a:r>
            <a:endParaRPr lang="pt-BR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às </a:t>
            </a:r>
            <a:r>
              <a:rPr lang="pt-BR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novas gerações latino-americanas”</a:t>
            </a:r>
          </a:p>
        </p:txBody>
      </p:sp>
    </p:spTree>
    <p:extLst>
      <p:ext uri="{BB962C8B-B14F-4D97-AF65-F5344CB8AC3E}">
        <p14:creationId xmlns:p14="http://schemas.microsoft.com/office/powerpoint/2010/main" val="2022842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899592" y="1988840"/>
            <a:ext cx="7704856" cy="3168352"/>
          </a:xfrm>
        </p:spPr>
        <p:txBody>
          <a:bodyPr/>
          <a:lstStyle/>
          <a:p>
            <a:pPr algn="r">
              <a:spcBef>
                <a:spcPts val="500"/>
              </a:spcBef>
              <a:spcAft>
                <a:spcPts val="0"/>
              </a:spcAft>
            </a:pPr>
            <a:r>
              <a:rPr lang="pt-BR" sz="4800" b="1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 recomendações </a:t>
            </a:r>
            <a:br>
              <a:rPr lang="pt-BR" sz="4800" b="1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800" b="1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à educação e </a:t>
            </a:r>
            <a:br>
              <a:rPr lang="pt-BR" sz="4800" b="1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800" b="1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à evangelização da juventude</a:t>
            </a:r>
            <a:br>
              <a:rPr lang="pt-BR" sz="4800" b="1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800" b="1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(Pastoral Juvenil)</a:t>
            </a:r>
          </a:p>
        </p:txBody>
      </p:sp>
    </p:spTree>
    <p:extLst>
      <p:ext uri="{BB962C8B-B14F-4D97-AF65-F5344CB8AC3E}">
        <p14:creationId xmlns:p14="http://schemas.microsoft.com/office/powerpoint/2010/main" val="1388075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40160" y="1340768"/>
            <a:ext cx="827584" cy="648072"/>
          </a:xfrm>
        </p:spPr>
        <p:txBody>
          <a:bodyPr/>
          <a:lstStyle/>
          <a:p>
            <a:r>
              <a:rPr lang="pt-BR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1. </a:t>
            </a:r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259632" y="1268760"/>
            <a:ext cx="7992888" cy="5112568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pt-BR" sz="3200" b="1" dirty="0" smtClean="0">
                <a:solidFill>
                  <a:schemeClr val="bg2">
                    <a:lumMod val="75000"/>
                  </a:schemeClr>
                </a:solidFill>
                <a:latin typeface="Kristen ITC" panose="03050502040202030202" pitchFamily="66" charset="0"/>
              </a:rPr>
              <a:t>      </a:t>
            </a:r>
          </a:p>
          <a:p>
            <a:pPr algn="ctr">
              <a:spcBef>
                <a:spcPts val="0"/>
              </a:spcBef>
            </a:pPr>
            <a:r>
              <a:rPr lang="pt-BR" sz="3200" b="1" dirty="0">
                <a:solidFill>
                  <a:schemeClr val="bg2">
                    <a:lumMod val="75000"/>
                  </a:schemeClr>
                </a:solidFill>
                <a:latin typeface="Kristen ITC" panose="03050502040202030202" pitchFamily="66" charset="0"/>
              </a:rPr>
              <a:t> </a:t>
            </a:r>
            <a:r>
              <a:rPr lang="pt-BR" sz="3200" b="1" dirty="0" smtClean="0">
                <a:solidFill>
                  <a:schemeClr val="bg2">
                    <a:lumMod val="75000"/>
                  </a:schemeClr>
                </a:solidFill>
                <a:latin typeface="Kristen ITC" panose="03050502040202030202" pitchFamily="66" charset="0"/>
              </a:rPr>
              <a:t>     Em contexto de JMJ Rio 2013:</a:t>
            </a:r>
          </a:p>
          <a:p>
            <a:pPr>
              <a:spcBef>
                <a:spcPts val="0"/>
              </a:spcBef>
            </a:pPr>
            <a:endParaRPr lang="pt-BR" sz="1600" b="1" dirty="0" smtClean="0">
              <a:solidFill>
                <a:schemeClr val="bg2">
                  <a:lumMod val="75000"/>
                </a:schemeClr>
              </a:solidFill>
              <a:latin typeface="Kristen ITC" panose="03050502040202030202" pitchFamily="66" charset="0"/>
            </a:endParaRPr>
          </a:p>
          <a:p>
            <a:pPr algn="r">
              <a:spcBef>
                <a:spcPts val="0"/>
              </a:spcBef>
            </a:pP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Repensar </a:t>
            </a:r>
          </a:p>
          <a:p>
            <a:pPr algn="r">
              <a:spcBef>
                <a:spcPts val="0"/>
              </a:spcBef>
            </a:pP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a educação e a evangelização da juventude latino-americana</a:t>
            </a:r>
          </a:p>
          <a:p>
            <a:pPr algn="r">
              <a:spcBef>
                <a:spcPts val="0"/>
              </a:spcBef>
            </a:pPr>
            <a:endParaRPr lang="pt-BR" sz="3600" b="1" dirty="0" smtClean="0">
              <a:solidFill>
                <a:schemeClr val="bg2">
                  <a:lumMod val="75000"/>
                </a:schemeClr>
              </a:solidFill>
              <a:latin typeface="Kristen ITC" panose="03050502040202030202" pitchFamily="66" charset="0"/>
            </a:endParaRPr>
          </a:p>
          <a:p>
            <a:pPr marL="571500" indent="-303213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“A Igreja está viva; é jovem!”</a:t>
            </a:r>
          </a:p>
          <a:p>
            <a:pPr marL="571500" indent="-303213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A 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“semente”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lançada na 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JMJ precisa de cuidados: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replanejamento; “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prioridades 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e critérios, compromissos e caminhos, para efetivar ainda mais a opção pelos 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jovens.”</a:t>
            </a:r>
            <a:endParaRPr lang="pt-BR" sz="2400" b="1" i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312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40160" y="1340768"/>
            <a:ext cx="827584" cy="648072"/>
          </a:xfrm>
        </p:spPr>
        <p:txBody>
          <a:bodyPr/>
          <a:lstStyle/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2.</a:t>
            </a:r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endParaRPr lang="pt-BR" sz="2400" dirty="0">
              <a:latin typeface="Arial Black" panose="020B0A04020102020204" pitchFamily="34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2114629" y="1556792"/>
            <a:ext cx="646246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0" hangingPunct="0">
              <a:spcBef>
                <a:spcPts val="0"/>
              </a:spcBef>
              <a:buClr>
                <a:schemeClr val="tx1"/>
              </a:buClr>
            </a:pP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+mn-cs"/>
              </a:rPr>
              <a:t>Lembrando </a:t>
            </a:r>
          </a:p>
          <a:p>
            <a:pPr algn="r" eaLnBrk="0" hangingPunct="0">
              <a:spcBef>
                <a:spcPts val="0"/>
              </a:spcBef>
              <a:buClr>
                <a:schemeClr val="tx1"/>
              </a:buClr>
            </a:pP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+mn-cs"/>
              </a:rPr>
              <a:t>a </a:t>
            </a: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+mn-cs"/>
              </a:rPr>
              <a:t>opção preferencial pela juventude!</a:t>
            </a:r>
          </a:p>
          <a:p>
            <a:pPr algn="r"/>
            <a:endParaRPr lang="pt-BR" sz="3600" b="1" dirty="0" smtClean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pt-BR" sz="2400" b="1" dirty="0" err="1" smtClean="0">
                <a:solidFill>
                  <a:srgbClr val="000000"/>
                </a:solidFill>
                <a:latin typeface="Calibri" panose="020F0502020204030204" pitchFamily="34" charset="0"/>
                <a:cs typeface="+mn-cs"/>
              </a:rPr>
              <a:t>Medellin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  <a:cs typeface="+mn-cs"/>
              </a:rPr>
              <a:t>, PUEBLA, Santo Domingo, Aparecida.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  <a:cs typeface="+mn-cs"/>
              </a:rPr>
              <a:t>“Esta opção seja efetivamente preferencial na pastoral de conjunto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  <a:cs typeface="+mn-cs"/>
              </a:rPr>
              <a:t>”.</a:t>
            </a:r>
            <a:endParaRPr lang="pt-BR" sz="2400" b="1" i="1" dirty="0">
              <a:solidFill>
                <a:srgbClr val="000000"/>
              </a:solidFill>
              <a:latin typeface="Calibri" panose="020F0502020204030204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5850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40160" y="1340768"/>
            <a:ext cx="827584" cy="648072"/>
          </a:xfrm>
        </p:spPr>
        <p:txBody>
          <a:bodyPr/>
          <a:lstStyle/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3</a:t>
            </a:r>
            <a:r>
              <a:rPr lang="pt-BR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.</a:t>
            </a:r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endParaRPr lang="pt-BR" sz="2400" dirty="0">
              <a:latin typeface="Arial Black" panose="020B0A0402010202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07704" y="1628800"/>
            <a:ext cx="6984776" cy="4608512"/>
          </a:xfrm>
        </p:spPr>
        <p:txBody>
          <a:bodyPr/>
          <a:lstStyle/>
          <a:p>
            <a:pPr algn="r">
              <a:spcBef>
                <a:spcPts val="0"/>
              </a:spcBef>
            </a:pP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Antes de tudo,</a:t>
            </a:r>
          </a:p>
          <a:p>
            <a:pPr algn="r">
              <a:spcBef>
                <a:spcPts val="0"/>
              </a:spcBef>
            </a:pP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a</a:t>
            </a: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braçar os jovens </a:t>
            </a:r>
          </a:p>
          <a:p>
            <a:pPr algn="r">
              <a:spcBef>
                <a:spcPts val="0"/>
              </a:spcBef>
            </a:pP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com </a:t>
            </a: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amor misericordioso</a:t>
            </a:r>
          </a:p>
          <a:p>
            <a:endParaRPr lang="pt-BR" sz="2400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O 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jovem rico. O filho pródigo. O Samaritano.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“O ideal seria que todo jovem pudesse fazer experiência deste olhar de amor, de 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se sentir 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amado, e amado por um Amor que acolhe, abraça e salva a vida de todos seus limites e misérias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.”</a:t>
            </a:r>
            <a:endParaRPr lang="pt-BR" sz="2400" b="1" i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94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40160" y="1340768"/>
            <a:ext cx="827584" cy="648072"/>
          </a:xfrm>
        </p:spPr>
        <p:txBody>
          <a:bodyPr/>
          <a:lstStyle/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4. 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07704" y="1412776"/>
            <a:ext cx="6984776" cy="4896544"/>
          </a:xfrm>
        </p:spPr>
        <p:txBody>
          <a:bodyPr/>
          <a:lstStyle/>
          <a:p>
            <a:pPr algn="r">
              <a:spcBef>
                <a:spcPts val="0"/>
              </a:spcBef>
            </a:pP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Pede-se </a:t>
            </a:r>
          </a:p>
          <a:p>
            <a:pPr algn="r">
              <a:spcBef>
                <a:spcPts val="0"/>
              </a:spcBef>
            </a:pP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uma </a:t>
            </a: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pastoral de </a:t>
            </a: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escuta</a:t>
            </a:r>
            <a:endParaRPr lang="pt-BR" sz="40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pt-BR" sz="2400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Hoje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: distrações, “</a:t>
            </a:r>
            <a:r>
              <a:rPr lang="pt-BR" sz="2400" b="1" dirty="0" err="1">
                <a:solidFill>
                  <a:srgbClr val="000000"/>
                </a:solidFill>
                <a:latin typeface="Calibri" panose="020F0502020204030204" pitchFamily="34" charset="0"/>
              </a:rPr>
              <a:t>presentismo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”, emoções, egocentrismo, indiferenças, transgressões,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etc.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“Não podemos dar por certo que já sabemos tudo o que tem que fazer para evangelizar aos jovens. Devemos estar muito próximos a eles, em sua companhia, conhecê-los e escutá-los, para não correr o risco de responder a perguntas que eles não estão fazendo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”.</a:t>
            </a:r>
            <a:endParaRPr lang="pt-BR" sz="2400" b="1" i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94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40160" y="1340768"/>
            <a:ext cx="827584" cy="648072"/>
          </a:xfrm>
        </p:spPr>
        <p:txBody>
          <a:bodyPr/>
          <a:lstStyle/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5.</a:t>
            </a:r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endParaRPr lang="pt-BR" sz="2400" dirty="0">
              <a:latin typeface="Arial Black" panose="020B0A0402010202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91680" y="1628800"/>
            <a:ext cx="7200800" cy="4248472"/>
          </a:xfrm>
        </p:spPr>
        <p:txBody>
          <a:bodyPr/>
          <a:lstStyle/>
          <a:p>
            <a:pPr algn="r">
              <a:spcBef>
                <a:spcPts val="0"/>
              </a:spcBef>
            </a:pP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Rompimento </a:t>
            </a:r>
          </a:p>
          <a:p>
            <a:pPr algn="r">
              <a:spcBef>
                <a:spcPts val="0"/>
              </a:spcBef>
            </a:pP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da </a:t>
            </a: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transmissão </a:t>
            </a: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da fé </a:t>
            </a:r>
          </a:p>
          <a:p>
            <a:pPr algn="r">
              <a:spcBef>
                <a:spcPts val="0"/>
              </a:spcBef>
            </a:pP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de uma geração para outra</a:t>
            </a:r>
          </a:p>
          <a:p>
            <a:pPr algn="r">
              <a:spcBef>
                <a:spcPts val="0"/>
              </a:spcBef>
            </a:pPr>
            <a:endParaRPr lang="pt-BR" sz="4000" b="1" dirty="0" smtClean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68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% de jovens católicos (AL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). 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Os jovens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buscam, 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mas não encontram respostas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substanciosas. 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Linguagem: 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pouco significativa e atraente.</a:t>
            </a:r>
          </a:p>
        </p:txBody>
      </p:sp>
    </p:spTree>
    <p:extLst>
      <p:ext uri="{BB962C8B-B14F-4D97-AF65-F5344CB8AC3E}">
        <p14:creationId xmlns:p14="http://schemas.microsoft.com/office/powerpoint/2010/main" val="301794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40160" y="1340768"/>
            <a:ext cx="827584" cy="648072"/>
          </a:xfrm>
        </p:spPr>
        <p:txBody>
          <a:bodyPr/>
          <a:lstStyle/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6.</a:t>
            </a:r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endParaRPr lang="pt-BR" sz="2400" dirty="0">
              <a:latin typeface="Arial Black" panose="020B0A0402010202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07704" y="1556792"/>
            <a:ext cx="6984776" cy="4464496"/>
          </a:xfrm>
        </p:spPr>
        <p:txBody>
          <a:bodyPr/>
          <a:lstStyle/>
          <a:p>
            <a:pPr algn="r">
              <a:spcBef>
                <a:spcPts val="0"/>
              </a:spcBef>
            </a:pP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A questão </a:t>
            </a: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principal </a:t>
            </a:r>
          </a:p>
          <a:p>
            <a:pPr algn="r">
              <a:spcBef>
                <a:spcPts val="0"/>
              </a:spcBef>
            </a:pP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da educação</a:t>
            </a:r>
          </a:p>
          <a:p>
            <a:pPr algn="r">
              <a:spcBef>
                <a:spcPts val="0"/>
              </a:spcBef>
            </a:pPr>
            <a:endParaRPr lang="pt-BR" sz="40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r">
              <a:spcBef>
                <a:spcPts val="0"/>
              </a:spcBef>
            </a:pPr>
            <a:endParaRPr lang="pt-BR" sz="40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“Não há melhor 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investimento, 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nem maior riqueza, nem capital mais produtivo e rentável, que o que desperta e cultiva a humanidade do homem, e que o faz crescer na consciência de sua vocação, dignidade e 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destino.”</a:t>
            </a:r>
            <a:endParaRPr lang="pt-BR" sz="2400" b="1" i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94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40160" y="1340768"/>
            <a:ext cx="827584" cy="648072"/>
          </a:xfrm>
        </p:spPr>
        <p:txBody>
          <a:bodyPr/>
          <a:lstStyle/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7.</a:t>
            </a:r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endParaRPr lang="pt-BR" sz="2400" dirty="0">
              <a:latin typeface="Arial Black" panose="020B0A0402010202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07704" y="1700808"/>
            <a:ext cx="7128792" cy="4248472"/>
          </a:xfrm>
        </p:spPr>
        <p:txBody>
          <a:bodyPr/>
          <a:lstStyle/>
          <a:p>
            <a:pPr algn="r">
              <a:spcBef>
                <a:spcPts val="0"/>
              </a:spcBef>
            </a:pP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Uma emergência </a:t>
            </a: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educativa</a:t>
            </a:r>
          </a:p>
          <a:p>
            <a:pPr algn="r">
              <a:spcBef>
                <a:spcPts val="0"/>
              </a:spcBef>
            </a:pPr>
            <a:endParaRPr lang="pt-BR" sz="40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De quem a educação está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a 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serviço? Produção, competitividade,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mercado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?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“As perguntas mais angustiantes dos jovens sobre o sentido da vida, seus projetos de futuro e o significado da realidade ficam fora dos recintos escolásticos, como se não fossem pertinentes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”.</a:t>
            </a:r>
            <a:endParaRPr lang="pt-BR" sz="2400" b="1" i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94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40160" y="1340768"/>
            <a:ext cx="827584" cy="648072"/>
          </a:xfrm>
        </p:spPr>
        <p:txBody>
          <a:bodyPr/>
          <a:lstStyle/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8.</a:t>
            </a:r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endParaRPr lang="pt-BR" sz="2400" dirty="0">
              <a:latin typeface="Arial Black" panose="020B0A0402010202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07704" y="1484784"/>
            <a:ext cx="6984776" cy="4896544"/>
          </a:xfrm>
        </p:spPr>
        <p:txBody>
          <a:bodyPr/>
          <a:lstStyle/>
          <a:p>
            <a:pPr algn="r">
              <a:spcBef>
                <a:spcPts val="0"/>
              </a:spcBef>
            </a:pP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A responsabilidade da </a:t>
            </a: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família</a:t>
            </a:r>
            <a:endParaRPr lang="pt-BR" sz="40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pt-BR" sz="2400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“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É preciso convocar 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as 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família cristãs na indelegável e insubstituível responsabilidade na educação dos filhos, a transmissão da fé e o acompanhamento na incorporação às comunidades cristãs, da infância e 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da 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adolescência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”.</a:t>
            </a:r>
            <a:endParaRPr lang="pt-BR" sz="2400" b="1" i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Família: pressões, problemas,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fragilidades.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Família: testemunho alegre; defesa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nas 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“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praças”.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94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40160" y="1340768"/>
            <a:ext cx="827584" cy="648072"/>
          </a:xfrm>
        </p:spPr>
        <p:txBody>
          <a:bodyPr/>
          <a:lstStyle/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9.</a:t>
            </a:r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endParaRPr lang="pt-BR" sz="2400" dirty="0">
              <a:latin typeface="Arial Black" panose="020B0A0402010202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07704" y="1721449"/>
            <a:ext cx="6984776" cy="3507751"/>
          </a:xfrm>
        </p:spPr>
        <p:txBody>
          <a:bodyPr/>
          <a:lstStyle/>
          <a:p>
            <a:pPr algn="r">
              <a:spcBef>
                <a:spcPts val="0"/>
              </a:spcBef>
            </a:pP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O diálogo </a:t>
            </a:r>
            <a:endParaRPr lang="pt-BR" sz="4000" b="1" dirty="0" smtClean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r">
              <a:spcBef>
                <a:spcPts val="0"/>
              </a:spcBef>
            </a:pP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entre as gerações</a:t>
            </a:r>
            <a:endParaRPr lang="pt-BR" sz="40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pt-BR" sz="2400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pt-BR" sz="2400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Base 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para a “cultura do encontro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”.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Avós: papel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fundamental: valor 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da vida, companhia, educação à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fé.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94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68152" y="1340768"/>
            <a:ext cx="827584" cy="648072"/>
          </a:xfrm>
        </p:spPr>
        <p:txBody>
          <a:bodyPr/>
          <a:lstStyle/>
          <a:p>
            <a:r>
              <a:rPr lang="pt-BR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10. </a:t>
            </a:r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403648" y="404664"/>
            <a:ext cx="7488832" cy="6408712"/>
          </a:xfrm>
        </p:spPr>
        <p:txBody>
          <a:bodyPr/>
          <a:lstStyle/>
          <a:p>
            <a:pPr algn="r"/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A aliança entre famílias e escolas </a:t>
            </a: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católicas</a:t>
            </a:r>
            <a:endParaRPr lang="pt-BR" sz="40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pt-BR" sz="2400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A corresponsabilidade dos pais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“Não poucas vezes estes centros 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(educativos) aparecem 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confusos em suas propostas pedagógicas, desprovidos de um projeto educativo com bases antropológicas sólidas e incapazes de transmitir a fé. [...]  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É necessário que 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os centros educativos católicos estejam animados por núcleos diretivos e docentes bem inseridos na comunhão da Igreja e entusiasmados por comunicar o Evangelho de Cristo como fator decisivo de crescimento em humanidade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”.</a:t>
            </a:r>
            <a:endParaRPr lang="pt-BR" sz="2400" b="1" i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94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31640" y="1340768"/>
            <a:ext cx="827584" cy="648072"/>
          </a:xfrm>
        </p:spPr>
        <p:txBody>
          <a:bodyPr/>
          <a:lstStyle/>
          <a:p>
            <a:r>
              <a:rPr lang="pt-BR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11.</a:t>
            </a:r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endParaRPr lang="pt-BR" sz="2400" dirty="0">
              <a:latin typeface="Arial Black" panose="020B0A0402010202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07704" y="1700808"/>
            <a:ext cx="7128792" cy="4392488"/>
          </a:xfrm>
        </p:spPr>
        <p:txBody>
          <a:bodyPr/>
          <a:lstStyle/>
          <a:p>
            <a:pPr algn="r">
              <a:spcBef>
                <a:spcPts val="0"/>
              </a:spcBef>
            </a:pP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Começar e recomeçar </a:t>
            </a:r>
            <a:endParaRPr lang="pt-BR" sz="4000" b="1" dirty="0" smtClean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r">
              <a:spcBef>
                <a:spcPts val="0"/>
              </a:spcBef>
            </a:pP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a </a:t>
            </a: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partir do encontro com Jesus </a:t>
            </a: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Cristo</a:t>
            </a:r>
            <a:endParaRPr lang="pt-BR" sz="40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pt-BR" sz="2400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pt-BR" sz="2400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Primordial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: proclamação do </a:t>
            </a:r>
            <a:r>
              <a:rPr lang="pt-BR" sz="2400" b="1" i="1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kerygma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aos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jovens.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É ilusório 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antepor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formação 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doutrinal,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moral, social.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Catequese, liturgia, oração, </a:t>
            </a:r>
            <a:r>
              <a:rPr lang="pt-BR" sz="2400" b="1" i="1" dirty="0" err="1">
                <a:solidFill>
                  <a:srgbClr val="000000"/>
                </a:solidFill>
                <a:latin typeface="Calibri" panose="020F0502020204030204" pitchFamily="34" charset="0"/>
              </a:rPr>
              <a:t>lectio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 divina, serviço aos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pobres.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94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31640" y="1340768"/>
            <a:ext cx="827584" cy="648072"/>
          </a:xfrm>
        </p:spPr>
        <p:txBody>
          <a:bodyPr/>
          <a:lstStyle/>
          <a:p>
            <a:r>
              <a:rPr lang="pt-BR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12.</a:t>
            </a:r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endParaRPr lang="pt-BR" sz="2400" dirty="0">
              <a:latin typeface="Arial Black" panose="020B0A0402010202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403648" y="1268760"/>
            <a:ext cx="7740352" cy="4608512"/>
          </a:xfrm>
        </p:spPr>
        <p:txBody>
          <a:bodyPr/>
          <a:lstStyle/>
          <a:p>
            <a:pPr algn="r"/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Discipulado, </a:t>
            </a:r>
            <a:endParaRPr lang="pt-BR" sz="4000" b="1" dirty="0" smtClean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r"/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caminho </a:t>
            </a: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de formação </a:t>
            </a: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cristã</a:t>
            </a:r>
            <a:endParaRPr lang="pt-BR" sz="40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pt-BR" sz="2400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“A 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formação cristã dos jovens requer muita paciência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”.</a:t>
            </a:r>
            <a:endParaRPr lang="pt-BR" sz="2400" b="1" i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Processo </a:t>
            </a:r>
            <a:r>
              <a:rPr lang="pt-BR" sz="2400" b="1" dirty="0" err="1">
                <a:solidFill>
                  <a:srgbClr val="000000"/>
                </a:solidFill>
                <a:latin typeface="Calibri" panose="020F0502020204030204" pitchFamily="34" charset="0"/>
              </a:rPr>
              <a:t>mistagógico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, catecismo, bem-aventuranças, amar a Deus e aos irmãos, vocação à santidade, disciplina da oração...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Ativismo pastoral X ação do Espírito (valorizar a Confirmação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).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94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31640" y="1340768"/>
            <a:ext cx="827584" cy="648072"/>
          </a:xfrm>
        </p:spPr>
        <p:txBody>
          <a:bodyPr/>
          <a:lstStyle/>
          <a:p>
            <a:r>
              <a:rPr lang="pt-BR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13.</a:t>
            </a:r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endParaRPr lang="pt-BR" sz="2400" dirty="0">
              <a:latin typeface="Arial Black" panose="020B0A0402010202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07704" y="1628800"/>
            <a:ext cx="6984776" cy="3960440"/>
          </a:xfrm>
        </p:spPr>
        <p:txBody>
          <a:bodyPr/>
          <a:lstStyle/>
          <a:p>
            <a:pPr algn="r"/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Amar Maria </a:t>
            </a:r>
            <a:endParaRPr lang="pt-BR" sz="4000" b="1" dirty="0" smtClean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r"/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como Mãe</a:t>
            </a:r>
            <a:endParaRPr lang="pt-BR" sz="40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685800" indent="-685800">
              <a:buFont typeface="Wingdings" panose="05000000000000000000" pitchFamily="2" charset="2"/>
              <a:buChar char="ü"/>
            </a:pPr>
            <a:endParaRPr lang="pt-BR" sz="2400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685800" indent="-685800">
              <a:buFont typeface="Wingdings" panose="05000000000000000000" pitchFamily="2" charset="2"/>
              <a:buChar char="ü"/>
            </a:pP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“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O sentido de filiação mariana tem um lugar central na transmissão da fé aos jovens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”.</a:t>
            </a:r>
            <a:endParaRPr lang="pt-BR" sz="2400" b="1" i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Promover peregrinações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marianas.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74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31640" y="1340768"/>
            <a:ext cx="827584" cy="648072"/>
          </a:xfrm>
        </p:spPr>
        <p:txBody>
          <a:bodyPr/>
          <a:lstStyle/>
          <a:p>
            <a:r>
              <a:rPr lang="pt-BR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14.</a:t>
            </a:r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endParaRPr lang="pt-BR" sz="2400" dirty="0">
              <a:latin typeface="Arial Black" panose="020B0A0402010202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07704" y="1412776"/>
            <a:ext cx="6984776" cy="5256584"/>
          </a:xfrm>
        </p:spPr>
        <p:txBody>
          <a:bodyPr/>
          <a:lstStyle/>
          <a:p>
            <a:pPr algn="r"/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A vida cristã </a:t>
            </a:r>
          </a:p>
          <a:p>
            <a:pPr algn="r"/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como vocação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pt-BR" sz="2400" b="1" i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“... Evangelizar é ensinar a arte de viver e mostrar o cristianismo como o caminho mais humano e mais pleno de viver a vida em geral. Nisto consiste a tarefa educativa: acompanhá-los e ajudá-los a descobrir a própria vida como vocação.”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“A pastoral juvenil é pastoral vocacional!”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Ajudá-los a descobrir como viver a vida cristã: matrimônio, sacerdócio, vida consagrada.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74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31640" y="1340768"/>
            <a:ext cx="827584" cy="648072"/>
          </a:xfrm>
        </p:spPr>
        <p:txBody>
          <a:bodyPr/>
          <a:lstStyle/>
          <a:p>
            <a:r>
              <a:rPr lang="pt-BR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15.</a:t>
            </a:r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endParaRPr lang="pt-BR" sz="2400" dirty="0">
              <a:latin typeface="Arial Black" panose="020B0A0402010202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547664" y="1556792"/>
            <a:ext cx="7344816" cy="5328592"/>
          </a:xfrm>
        </p:spPr>
        <p:txBody>
          <a:bodyPr/>
          <a:lstStyle/>
          <a:p>
            <a:pPr algn="r"/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Acolher e promover o protagonismo dos </a:t>
            </a: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jovens</a:t>
            </a:r>
            <a:endParaRPr lang="pt-BR" sz="40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pt-BR" sz="2400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Vida 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pessoal; sociedade;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Igreja.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Educar: 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conhecimentos, juízo crítico e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participação.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Sentido de pertença: 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“Igreja como família, casa e escola de comunhão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”.</a:t>
            </a:r>
            <a:endParaRPr lang="pt-BR" sz="2400" b="1" i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Periodicamente, grandes eventos.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Espiritualidade, liturgia, Eucaristia,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adoração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, procissões, peregrinações,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retiros.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Mobilizar as melhores energias juvenis para a nova evangelização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!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74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835696" y="1412776"/>
            <a:ext cx="6984776" cy="5184576"/>
          </a:xfrm>
        </p:spPr>
        <p:txBody>
          <a:bodyPr/>
          <a:lstStyle/>
          <a:p>
            <a:endParaRPr lang="pt-BR" sz="2400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pt-BR" sz="32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“</a:t>
            </a:r>
            <a:r>
              <a:rPr lang="pt-BR" sz="3200" b="1" i="1" dirty="0">
                <a:solidFill>
                  <a:srgbClr val="000000"/>
                </a:solidFill>
                <a:latin typeface="Calibri" panose="020F0502020204030204" pitchFamily="34" charset="0"/>
              </a:rPr>
              <a:t>A Igreja pode, também, criar e propor com criatividade novos espaços de encontro, além dos tradicionais, para favorecer o contato dos jovens entre si e deles com os Pastores. Nesse sentido, conviria </a:t>
            </a:r>
            <a:r>
              <a:rPr lang="pt-BR" sz="4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recuperar e reformular a experiência dos Oratórios </a:t>
            </a:r>
            <a:r>
              <a:rPr lang="pt-BR" sz="3200" b="1" i="1" dirty="0">
                <a:solidFill>
                  <a:srgbClr val="000000"/>
                </a:solidFill>
                <a:latin typeface="Calibri" panose="020F0502020204030204" pitchFamily="34" charset="0"/>
              </a:rPr>
              <a:t>e adequá-los às situações atuais de vida dos jovens</a:t>
            </a:r>
            <a:r>
              <a:rPr lang="pt-BR" sz="32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4024547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31640" y="1340768"/>
            <a:ext cx="827584" cy="648072"/>
          </a:xfrm>
        </p:spPr>
        <p:txBody>
          <a:bodyPr/>
          <a:lstStyle/>
          <a:p>
            <a:r>
              <a:rPr lang="pt-BR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16. </a:t>
            </a:r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07704" y="1556792"/>
            <a:ext cx="6984776" cy="4968552"/>
          </a:xfrm>
        </p:spPr>
        <p:txBody>
          <a:bodyPr/>
          <a:lstStyle/>
          <a:p>
            <a:pPr algn="r">
              <a:spcBef>
                <a:spcPts val="0"/>
              </a:spcBef>
            </a:pP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Conversão </a:t>
            </a:r>
            <a:endParaRPr lang="pt-BR" sz="4000" b="1" dirty="0" smtClean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r">
              <a:spcBef>
                <a:spcPts val="0"/>
              </a:spcBef>
            </a:pP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da </a:t>
            </a: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pastoral </a:t>
            </a: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juvenil</a:t>
            </a:r>
            <a:endParaRPr lang="pt-BR" sz="40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pt-BR" sz="2400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“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É toda a comunidade que educa e evangeliza aos jovens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”.</a:t>
            </a:r>
            <a:endParaRPr lang="pt-BR" sz="2400" b="1" i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Todas as comunidades: acolhedoras e próximas aos jovens em seus ambientes, 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“atentas 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a 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suas necessidades, sofrimentos e esperanças, cheias de afeto, compreensivas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”.</a:t>
            </a:r>
            <a:endParaRPr lang="pt-BR" sz="2400" b="1" i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Urgente: preparar bons sacerdotes e religiosos/as para a pastoral juvenil!</a:t>
            </a:r>
          </a:p>
        </p:txBody>
      </p:sp>
    </p:spTree>
    <p:extLst>
      <p:ext uri="{BB962C8B-B14F-4D97-AF65-F5344CB8AC3E}">
        <p14:creationId xmlns:p14="http://schemas.microsoft.com/office/powerpoint/2010/main" val="261074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31640" y="1340768"/>
            <a:ext cx="827584" cy="648072"/>
          </a:xfrm>
        </p:spPr>
        <p:txBody>
          <a:bodyPr/>
          <a:lstStyle/>
          <a:p>
            <a:r>
              <a:rPr lang="pt-BR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17.</a:t>
            </a:r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endParaRPr lang="pt-BR" sz="2400" dirty="0">
              <a:latin typeface="Arial Black" panose="020B0A0402010202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07704" y="1628800"/>
            <a:ext cx="6984776" cy="4104456"/>
          </a:xfrm>
        </p:spPr>
        <p:txBody>
          <a:bodyPr/>
          <a:lstStyle/>
          <a:p>
            <a:pPr algn="r">
              <a:spcBef>
                <a:spcPts val="0"/>
              </a:spcBef>
            </a:pP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O sair </a:t>
            </a: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missionário </a:t>
            </a:r>
            <a:endParaRPr lang="pt-BR" sz="4000" b="1" dirty="0" smtClean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r">
              <a:spcBef>
                <a:spcPts val="0"/>
              </a:spcBef>
            </a:pP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para os jovens e com eles: andarilhos da </a:t>
            </a: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fé</a:t>
            </a: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!</a:t>
            </a:r>
          </a:p>
          <a:p>
            <a:pPr algn="r"/>
            <a:endParaRPr lang="pt-BR" sz="40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“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Temos que animar aos jovens católicos a “sair” e ir ao encontro de seus colegas, em seus mais diversos ambientes de vida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”.</a:t>
            </a:r>
            <a:endParaRPr lang="pt-BR" sz="2400" b="1" i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74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31640" y="1340768"/>
            <a:ext cx="827584" cy="648072"/>
          </a:xfrm>
        </p:spPr>
        <p:txBody>
          <a:bodyPr/>
          <a:lstStyle/>
          <a:p>
            <a:r>
              <a:rPr lang="pt-BR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18.</a:t>
            </a:r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endParaRPr lang="pt-BR" sz="2400" dirty="0">
              <a:latin typeface="Arial Black" panose="020B0A0402010202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07704" y="1628800"/>
            <a:ext cx="6984776" cy="4896544"/>
          </a:xfrm>
        </p:spPr>
        <p:txBody>
          <a:bodyPr/>
          <a:lstStyle/>
          <a:p>
            <a:pPr algn="r">
              <a:spcBef>
                <a:spcPts val="0"/>
              </a:spcBef>
            </a:pP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O vasto </a:t>
            </a:r>
            <a:endParaRPr lang="pt-BR" sz="4000" b="1" dirty="0" smtClean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r">
              <a:spcBef>
                <a:spcPts val="0"/>
              </a:spcBef>
            </a:pP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mundo </a:t>
            </a: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universitário, </a:t>
            </a:r>
            <a:endParaRPr lang="pt-BR" sz="4000" b="1" dirty="0" smtClean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r">
              <a:spcBef>
                <a:spcPts val="0"/>
              </a:spcBef>
            </a:pP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terra </a:t>
            </a: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de </a:t>
            </a: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missão</a:t>
            </a:r>
            <a:endParaRPr lang="pt-BR" sz="40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pt-BR" sz="2400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Presença </a:t>
            </a: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escassa da Igreja na cultura e nos ambientes universitários!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É toda a Igreja local (e Conferência) que precisa aprofundar e se responsabilizar.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A renovação da pastoral juvenil supõe uma adequada pastoral universitária.</a:t>
            </a:r>
          </a:p>
        </p:txBody>
      </p:sp>
    </p:spTree>
    <p:extLst>
      <p:ext uri="{BB962C8B-B14F-4D97-AF65-F5344CB8AC3E}">
        <p14:creationId xmlns:p14="http://schemas.microsoft.com/office/powerpoint/2010/main" val="261074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31640" y="1340768"/>
            <a:ext cx="827584" cy="648072"/>
          </a:xfrm>
        </p:spPr>
        <p:txBody>
          <a:bodyPr/>
          <a:lstStyle/>
          <a:p>
            <a:r>
              <a:rPr lang="pt-BR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19. </a:t>
            </a:r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07704" y="1772816"/>
            <a:ext cx="6984776" cy="4752528"/>
          </a:xfrm>
        </p:spPr>
        <p:txBody>
          <a:bodyPr/>
          <a:lstStyle/>
          <a:p>
            <a:pPr algn="r"/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Anunciar o Evangelho no continente </a:t>
            </a: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virtual</a:t>
            </a:r>
          </a:p>
          <a:p>
            <a:pPr algn="r"/>
            <a:endParaRPr lang="pt-BR" sz="40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“Necessita-se uma nova geração de evangelizadores e </a:t>
            </a:r>
            <a:r>
              <a:rPr lang="pt-BR" sz="2400" b="1" i="1" dirty="0" err="1">
                <a:solidFill>
                  <a:srgbClr val="000000"/>
                </a:solidFill>
                <a:latin typeface="Calibri" panose="020F0502020204030204" pitchFamily="34" charset="0"/>
              </a:rPr>
              <a:t>apologetas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, cheios de entusiasmo, para encontrar novas maneiras de encontrar-se com as pessoas em sua busca da verdade nos mundos virtuais da Internet. Os jovens católicos são um potencial enorme para esta atividade evangelizadora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”.</a:t>
            </a:r>
            <a:endParaRPr lang="pt-BR" sz="2400" b="1" i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74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31640" y="1340768"/>
            <a:ext cx="827584" cy="648072"/>
          </a:xfrm>
        </p:spPr>
        <p:txBody>
          <a:bodyPr/>
          <a:lstStyle/>
          <a:p>
            <a:r>
              <a:rPr lang="pt-BR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20. </a:t>
            </a:r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07704" y="1340768"/>
            <a:ext cx="6984776" cy="5472608"/>
          </a:xfrm>
        </p:spPr>
        <p:txBody>
          <a:bodyPr/>
          <a:lstStyle/>
          <a:p>
            <a:pPr algn="r"/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Companhia e solidariedade com os jovens que sofrem </a:t>
            </a: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as condições </a:t>
            </a: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de </a:t>
            </a: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pobreza</a:t>
            </a:r>
            <a:endParaRPr lang="pt-BR" sz="40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pt-BR" sz="2400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“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São 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nos rostos 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de jovens que se perpetuam as tremendas desigualdades sociais”: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educação de baixa qualidade, poucas oportunidades de trabalho, desempregados, empregos informais precários, migrantes, marginalizados e descartados (indígenas), vítimas das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drogas...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Como ser Igreja profética?</a:t>
            </a:r>
          </a:p>
        </p:txBody>
      </p:sp>
    </p:spTree>
    <p:extLst>
      <p:ext uri="{BB962C8B-B14F-4D97-AF65-F5344CB8AC3E}">
        <p14:creationId xmlns:p14="http://schemas.microsoft.com/office/powerpoint/2010/main" val="261074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31640" y="1340768"/>
            <a:ext cx="827584" cy="648072"/>
          </a:xfrm>
        </p:spPr>
        <p:txBody>
          <a:bodyPr/>
          <a:lstStyle/>
          <a:p>
            <a:r>
              <a:rPr lang="pt-BR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21.</a:t>
            </a:r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endParaRPr lang="pt-BR" sz="2400" dirty="0">
              <a:latin typeface="Arial Black" panose="020B0A0402010202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07704" y="1628800"/>
            <a:ext cx="6984776" cy="5112568"/>
          </a:xfrm>
        </p:spPr>
        <p:txBody>
          <a:bodyPr/>
          <a:lstStyle/>
          <a:p>
            <a:pPr algn="r">
              <a:spcBef>
                <a:spcPts val="0"/>
              </a:spcBef>
            </a:pP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Educar </a:t>
            </a:r>
            <a:endParaRPr lang="pt-BR" sz="4000" b="1" dirty="0" smtClean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r">
              <a:spcBef>
                <a:spcPts val="0"/>
              </a:spcBef>
            </a:pP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para um compromisso </a:t>
            </a:r>
            <a:r>
              <a:rPr lang="pt-BR" sz="4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social e </a:t>
            </a:r>
            <a:r>
              <a:rPr lang="pt-BR" sz="4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político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“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A Igreja tem que ser educadora de novas gerações juvenis que vivam seu cristianismo como serviço à sociedade, protagonistas da construção de condições de paz e justiça, solidariedade e fraternidade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”.</a:t>
            </a:r>
            <a:endParaRPr lang="pt-BR" sz="2400" b="1" i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Apoiar, valorizar, animar os serviços de assistência , voluntariados, lideranças sociais e </a:t>
            </a:r>
            <a:r>
              <a:rPr lang="pt-BR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populares.</a:t>
            </a:r>
            <a:endParaRPr lang="pt-BR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74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31640" y="1340768"/>
            <a:ext cx="827584" cy="648072"/>
          </a:xfrm>
        </p:spPr>
        <p:txBody>
          <a:bodyPr/>
          <a:lstStyle/>
          <a:p>
            <a:r>
              <a:rPr lang="pt-B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2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2.</a:t>
            </a:r>
            <a:r>
              <a:rPr lang="pt-BR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403648" y="-10751"/>
            <a:ext cx="7740352" cy="6984776"/>
          </a:xfrm>
        </p:spPr>
        <p:txBody>
          <a:bodyPr/>
          <a:lstStyle/>
          <a:p>
            <a:pPr algn="r">
              <a:spcBef>
                <a:spcPts val="0"/>
              </a:spcBef>
            </a:pPr>
            <a:r>
              <a:rPr lang="pt-BR" sz="36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Toda a Comunidade cristã </a:t>
            </a:r>
            <a:endParaRPr lang="pt-BR" sz="3600" b="1" dirty="0" smtClean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r">
              <a:spcBef>
                <a:spcPts val="0"/>
              </a:spcBef>
            </a:pPr>
            <a:r>
              <a:rPr lang="pt-BR" sz="36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é </a:t>
            </a:r>
            <a:r>
              <a:rPr lang="pt-BR" sz="36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responsável </a:t>
            </a:r>
            <a:endParaRPr lang="pt-BR" sz="3600" b="1" dirty="0" smtClean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r">
              <a:spcBef>
                <a:spcPts val="0"/>
              </a:spcBef>
            </a:pPr>
            <a:r>
              <a:rPr lang="pt-BR" sz="36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pela </a:t>
            </a:r>
            <a:r>
              <a:rPr lang="pt-BR" sz="36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pastoral </a:t>
            </a:r>
            <a:r>
              <a:rPr lang="pt-BR" sz="36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juvenil</a:t>
            </a:r>
            <a:endParaRPr lang="pt-BR" sz="36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marL="268288" indent="-268288">
              <a:buFont typeface="Wingdings" panose="05000000000000000000" pitchFamily="2" charset="2"/>
              <a:buChar char="ü"/>
              <a:tabLst>
                <a:tab pos="268288" algn="l"/>
              </a:tabLst>
            </a:pP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“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Torna-se fundamental levar adiante uma pastoral de comunhão e colaboração entre todas suas instâncias de vida. Dioceses, paróquias, famílias, escolas, comunidades religiosas, movimentos e novas comunidades 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têm 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de trabalhar juntos, em plena comunhão e colaboração para a missão. Por meio dessa diversidade de instituições, carismas e modalidades se 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enriquecem 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a educação e 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a evangelização 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da juventude. Tem que 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se evitar 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as situações de “feudos” 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incomunicáveis. </a:t>
            </a:r>
            <a:r>
              <a:rPr lang="pt-BR" sz="2400" b="1" i="1" dirty="0">
                <a:solidFill>
                  <a:srgbClr val="000000"/>
                </a:solidFill>
                <a:latin typeface="Calibri" panose="020F0502020204030204" pitchFamily="34" charset="0"/>
              </a:rPr>
              <a:t>Ao contrário, devemos saber aprender uns com os outros</a:t>
            </a:r>
            <a:r>
              <a:rPr lang="pt-BR" sz="2400" b="1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”.</a:t>
            </a:r>
            <a:endParaRPr lang="pt-BR" sz="2400" b="1" i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74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ítulo 1"/>
          <p:cNvSpPr>
            <a:spLocks noGrp="1"/>
          </p:cNvSpPr>
          <p:nvPr>
            <p:ph type="title"/>
          </p:nvPr>
        </p:nvSpPr>
        <p:spPr>
          <a:xfrm>
            <a:off x="1116013" y="476250"/>
            <a:ext cx="2376487" cy="720725"/>
          </a:xfrm>
        </p:spPr>
        <p:txBody>
          <a:bodyPr/>
          <a:lstStyle/>
          <a:p>
            <a:pPr algn="l" eaLnBrk="1" hangingPunct="1">
              <a:defRPr/>
            </a:pPr>
            <a:r>
              <a:rPr lang="pt-BR" b="1" dirty="0" smtClean="0">
                <a:solidFill>
                  <a:schemeClr val="tx2">
                    <a:lumMod val="50000"/>
                  </a:schemeClr>
                </a:solidFill>
              </a:rPr>
              <a:t>E AGORA? </a:t>
            </a:r>
            <a:endParaRPr lang="pt-BR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412760"/>
              </p:ext>
            </p:extLst>
          </p:nvPr>
        </p:nvGraphicFramePr>
        <p:xfrm>
          <a:off x="-324544" y="764704"/>
          <a:ext cx="9972600" cy="54334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3267643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51" name="Picture 7" descr="http://img1.recadosonline.com/005/dia-de-nossa-senhora-aparecida_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440363"/>
            <a:ext cx="5156682" cy="37168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3491" name="Espaço Reservado para Conteúdo 2"/>
          <p:cNvSpPr>
            <a:spLocks noGrp="1"/>
          </p:cNvSpPr>
          <p:nvPr>
            <p:ph idx="1"/>
          </p:nvPr>
        </p:nvSpPr>
        <p:spPr bwMode="auto">
          <a:xfrm>
            <a:off x="1403350" y="404813"/>
            <a:ext cx="7345363" cy="172878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 eaLnBrk="1" hangingPunct="1">
              <a:spcBef>
                <a:spcPct val="0"/>
              </a:spcBef>
              <a:buNone/>
            </a:pPr>
            <a:r>
              <a:rPr lang="pt-BR" dirty="0" smtClean="0"/>
              <a:t>	</a:t>
            </a:r>
            <a:r>
              <a:rPr lang="pt-BR" i="1" dirty="0" smtClean="0">
                <a:solidFill>
                  <a:schemeClr val="tx1"/>
                </a:solidFill>
              </a:rPr>
              <a:t>“Mãe Aparecida, ponho em vossas mãos, elevai até o Pai a nossa e vossa juventude</a:t>
            </a:r>
            <a:r>
              <a:rPr lang="pt-BR" i="1" dirty="0">
                <a:solidFill>
                  <a:schemeClr val="tx1"/>
                </a:solidFill>
              </a:rPr>
              <a:t>, </a:t>
            </a:r>
            <a:endParaRPr lang="pt-BR" i="1" dirty="0" smtClean="0"/>
          </a:p>
        </p:txBody>
      </p:sp>
      <p:sp>
        <p:nvSpPr>
          <p:cNvPr id="9" name="Espaço Reservado para Conteúdo 2"/>
          <p:cNvSpPr txBox="1">
            <a:spLocks/>
          </p:cNvSpPr>
          <p:nvPr/>
        </p:nvSpPr>
        <p:spPr>
          <a:xfrm>
            <a:off x="4994275" y="1916113"/>
            <a:ext cx="3754438" cy="3025775"/>
          </a:xfrm>
          <a:prstGeom prst="rect">
            <a:avLst/>
          </a:prstGeom>
        </p:spPr>
        <p:txBody>
          <a:bodyPr/>
          <a:lstStyle/>
          <a:p>
            <a:pPr marL="342900" indent="-342900" algn="r">
              <a:spcBef>
                <a:spcPts val="0"/>
              </a:spcBef>
              <a:buClr>
                <a:schemeClr val="tx1"/>
              </a:buClr>
              <a:buFont typeface="Century Gothic" pitchFamily="34" charset="0"/>
              <a:buNone/>
              <a:defRPr/>
            </a:pPr>
            <a:r>
              <a:rPr lang="pt-BR" sz="3200" kern="0" dirty="0">
                <a:solidFill>
                  <a:schemeClr val="bg2"/>
                </a:solidFill>
                <a:latin typeface="+mn-lt"/>
                <a:cs typeface="+mn-cs"/>
              </a:rPr>
              <a:t>	</a:t>
            </a:r>
            <a:r>
              <a:rPr lang="pt-BR" sz="3200" kern="0" dirty="0" smtClean="0">
                <a:solidFill>
                  <a:schemeClr val="bg2"/>
                </a:solidFill>
                <a:latin typeface="+mn-lt"/>
                <a:cs typeface="+mn-cs"/>
              </a:rPr>
              <a:t>... </a:t>
            </a:r>
            <a:r>
              <a:rPr lang="pt-BR" sz="3200" i="1" kern="0" dirty="0" smtClean="0">
                <a:latin typeface="+mn-lt"/>
                <a:cs typeface="+mn-cs"/>
              </a:rPr>
              <a:t>quanta </a:t>
            </a:r>
            <a:r>
              <a:rPr lang="pt-BR" sz="3200" i="1" kern="0" dirty="0">
                <a:latin typeface="+mn-lt"/>
                <a:cs typeface="+mn-cs"/>
              </a:rPr>
              <a:t>força,</a:t>
            </a:r>
          </a:p>
          <a:p>
            <a:pPr marL="342900" indent="-342900" algn="r">
              <a:spcBef>
                <a:spcPts val="0"/>
              </a:spcBef>
              <a:buClr>
                <a:schemeClr val="tx1"/>
              </a:buClr>
              <a:buFont typeface="Century Gothic" pitchFamily="34" charset="0"/>
              <a:buNone/>
              <a:defRPr/>
            </a:pPr>
            <a:r>
              <a:rPr lang="pt-BR" sz="3200" i="1" kern="0" dirty="0">
                <a:latin typeface="+mn-lt"/>
                <a:cs typeface="+mn-cs"/>
              </a:rPr>
              <a:t> quanta vida, </a:t>
            </a:r>
          </a:p>
          <a:p>
            <a:pPr marL="342900" indent="-342900" algn="r">
              <a:spcBef>
                <a:spcPts val="0"/>
              </a:spcBef>
              <a:buClr>
                <a:schemeClr val="tx1"/>
              </a:buClr>
              <a:buFont typeface="Century Gothic" pitchFamily="34" charset="0"/>
              <a:buNone/>
              <a:defRPr/>
            </a:pPr>
            <a:r>
              <a:rPr lang="pt-BR" sz="3200" i="1" kern="0" dirty="0">
                <a:latin typeface="+mn-lt"/>
                <a:cs typeface="+mn-cs"/>
              </a:rPr>
              <a:t>quanto </a:t>
            </a:r>
          </a:p>
          <a:p>
            <a:pPr marL="342900" indent="-342900" algn="r">
              <a:spcBef>
                <a:spcPts val="0"/>
              </a:spcBef>
              <a:buClr>
                <a:schemeClr val="tx1"/>
              </a:buClr>
              <a:buFont typeface="Century Gothic" pitchFamily="34" charset="0"/>
              <a:buNone/>
              <a:defRPr/>
            </a:pPr>
            <a:r>
              <a:rPr lang="pt-BR" sz="3200" i="1" kern="0" dirty="0">
                <a:latin typeface="+mn-lt"/>
                <a:cs typeface="+mn-cs"/>
              </a:rPr>
              <a:t>dinamismo </a:t>
            </a:r>
          </a:p>
          <a:p>
            <a:pPr marL="342900" indent="-342900" algn="r">
              <a:spcBef>
                <a:spcPts val="0"/>
              </a:spcBef>
              <a:buClr>
                <a:schemeClr val="tx1"/>
              </a:buClr>
              <a:buFont typeface="Century Gothic" pitchFamily="34" charset="0"/>
              <a:buNone/>
              <a:defRPr/>
            </a:pPr>
            <a:r>
              <a:rPr lang="pt-BR" sz="3200" i="1" kern="0" dirty="0">
                <a:latin typeface="+mn-lt"/>
                <a:cs typeface="+mn-cs"/>
              </a:rPr>
              <a:t>brotando </a:t>
            </a:r>
          </a:p>
          <a:p>
            <a:pPr marL="342900" indent="-342900" algn="r">
              <a:spcBef>
                <a:spcPts val="0"/>
              </a:spcBef>
              <a:buClr>
                <a:schemeClr val="tx1"/>
              </a:buClr>
              <a:buFont typeface="Century Gothic" pitchFamily="34" charset="0"/>
              <a:buNone/>
              <a:defRPr/>
            </a:pPr>
            <a:r>
              <a:rPr lang="pt-BR" sz="3200" i="1" kern="0" dirty="0">
                <a:latin typeface="+mn-lt"/>
                <a:cs typeface="+mn-cs"/>
              </a:rPr>
              <a:t>e explodindo</a:t>
            </a:r>
            <a:endParaRPr lang="pt-BR" sz="3600" i="1" kern="0" dirty="0">
              <a:latin typeface="+mn-lt"/>
              <a:cs typeface="+mn-cs"/>
            </a:endParaRPr>
          </a:p>
          <a:p>
            <a:pPr marL="342900" indent="-342900" algn="r">
              <a:spcBef>
                <a:spcPct val="20000"/>
              </a:spcBef>
              <a:buClr>
                <a:schemeClr val="tx1"/>
              </a:buClr>
              <a:buFont typeface="Century Gothic" pitchFamily="34" charset="0"/>
              <a:buNone/>
              <a:defRPr/>
            </a:pPr>
            <a:endParaRPr lang="pt-BR" sz="3200" kern="0" dirty="0">
              <a:solidFill>
                <a:schemeClr val="bg2"/>
              </a:solidFill>
              <a:latin typeface="+mn-lt"/>
              <a:cs typeface="+mn-cs"/>
            </a:endParaRPr>
          </a:p>
        </p:txBody>
      </p:sp>
      <p:sp>
        <p:nvSpPr>
          <p:cNvPr id="10" name="Espaço Reservado para Conteúdo 2"/>
          <p:cNvSpPr txBox="1">
            <a:spLocks/>
          </p:cNvSpPr>
          <p:nvPr/>
        </p:nvSpPr>
        <p:spPr>
          <a:xfrm>
            <a:off x="179388" y="5013325"/>
            <a:ext cx="8569325" cy="1079500"/>
          </a:xfrm>
          <a:prstGeom prst="rect">
            <a:avLst/>
          </a:prstGeom>
        </p:spPr>
        <p:txBody>
          <a:bodyPr/>
          <a:lstStyle/>
          <a:p>
            <a:pPr marL="342900" indent="-342900" algn="r">
              <a:spcBef>
                <a:spcPts val="0"/>
              </a:spcBef>
              <a:buClr>
                <a:schemeClr val="tx1"/>
              </a:buClr>
              <a:buFont typeface="Century Gothic" pitchFamily="34" charset="0"/>
              <a:buNone/>
              <a:defRPr/>
            </a:pPr>
            <a:r>
              <a:rPr lang="pt-BR" sz="3200" kern="0" dirty="0">
                <a:solidFill>
                  <a:schemeClr val="bg2"/>
                </a:solidFill>
                <a:latin typeface="+mn-lt"/>
                <a:cs typeface="+mn-cs"/>
              </a:rPr>
              <a:t>	</a:t>
            </a:r>
            <a:r>
              <a:rPr lang="pt-BR" sz="3200" i="1" kern="0" dirty="0">
                <a:latin typeface="+mn-lt"/>
                <a:cs typeface="+mn-cs"/>
              </a:rPr>
              <a:t>e que podem estar a serviço da vida, da humanidade. Amém”</a:t>
            </a:r>
          </a:p>
          <a:p>
            <a:pPr marL="342900" indent="-342900" algn="ctr">
              <a:spcBef>
                <a:spcPct val="20000"/>
              </a:spcBef>
              <a:buClr>
                <a:schemeClr val="tx1"/>
              </a:buClr>
              <a:buFont typeface="Century Gothic" pitchFamily="34" charset="0"/>
              <a:buChar char="□"/>
              <a:defRPr/>
            </a:pPr>
            <a:endParaRPr lang="pt-BR" sz="3200" kern="0" dirty="0">
              <a:solidFill>
                <a:schemeClr val="bg2"/>
              </a:solidFill>
              <a:latin typeface="+mn-lt"/>
              <a:cs typeface="+mn-cs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6516688" y="6237288"/>
            <a:ext cx="2044700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kern="0" dirty="0">
                <a:latin typeface="Bookman Old Style" pitchFamily="18" charset="0"/>
              </a:rPr>
              <a:t>[Papa Francisco]</a:t>
            </a:r>
            <a:endParaRPr lang="pt-BR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Acampamento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550" y="2151253"/>
            <a:ext cx="6548730" cy="4104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5" name="Espaço Reservado para Conteúdo 2"/>
          <p:cNvSpPr>
            <a:spLocks noGrp="1"/>
          </p:cNvSpPr>
          <p:nvPr>
            <p:ph idx="1"/>
          </p:nvPr>
        </p:nvSpPr>
        <p:spPr bwMode="auto">
          <a:xfrm>
            <a:off x="532566" y="404613"/>
            <a:ext cx="8215899" cy="20162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 eaLnBrk="1" hangingPunct="1">
              <a:buFont typeface="Century Gothic" pitchFamily="34" charset="0"/>
              <a:buNone/>
            </a:pPr>
            <a:r>
              <a:rPr lang="pt-BR" sz="2400" b="1" dirty="0" smtClean="0">
                <a:solidFill>
                  <a:schemeClr val="tx2"/>
                </a:solidFill>
              </a:rPr>
              <a:t>“Queridos irmãos, os jovens nos esperam. Não os frustremos. Convido-os a assumir este desafio com decisão. Que as comunidades cristãs da América Latina e Caribe saibam ser acompanhantes, mestras e mães de todos e cada um dos jovens. </a:t>
            </a:r>
            <a:endParaRPr lang="pt-BR" sz="2400" dirty="0" smtClean="0"/>
          </a:p>
        </p:txBody>
      </p:sp>
      <p:sp>
        <p:nvSpPr>
          <p:cNvPr id="5" name="Retângulo 4"/>
          <p:cNvSpPr/>
          <p:nvPr/>
        </p:nvSpPr>
        <p:spPr>
          <a:xfrm>
            <a:off x="683766" y="6309320"/>
            <a:ext cx="17279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kern="0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NOV 2014</a:t>
            </a:r>
            <a:endParaRPr lang="pt-BR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 bwMode="auto">
          <a:xfrm>
            <a:off x="3419872" y="2276873"/>
            <a:ext cx="5328593" cy="3384376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Century Gothic" pitchFamily="34" charset="0"/>
              <a:buChar char="□"/>
              <a:defRPr sz="3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Century Gothic" pitchFamily="34" charset="0"/>
              <a:buChar char="□"/>
              <a:defRPr sz="2800">
                <a:solidFill>
                  <a:schemeClr val="bg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Century Gothic" pitchFamily="34" charset="0"/>
              <a:buChar char="□"/>
              <a:defRPr sz="2400">
                <a:solidFill>
                  <a:schemeClr val="bg2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Century Gothic" pitchFamily="34" charset="0"/>
              <a:buChar char="□"/>
              <a:defRPr sz="2000">
                <a:solidFill>
                  <a:schemeClr val="bg2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Century Gothic" pitchFamily="34" charset="0"/>
              <a:buChar char="□"/>
              <a:defRPr sz="2000">
                <a:solidFill>
                  <a:schemeClr val="bg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Century Gothic" pitchFamily="34" charset="0"/>
              <a:buChar char="□"/>
              <a:defRPr sz="2000">
                <a:solidFill>
                  <a:schemeClr val="bg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Century Gothic" pitchFamily="34" charset="0"/>
              <a:buChar char="□"/>
              <a:defRPr sz="2000">
                <a:solidFill>
                  <a:schemeClr val="bg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Century Gothic" pitchFamily="34" charset="0"/>
              <a:buChar char="□"/>
              <a:defRPr sz="2000">
                <a:solidFill>
                  <a:schemeClr val="bg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Century Gothic" pitchFamily="34" charset="0"/>
              <a:buChar char="□"/>
              <a:defRPr sz="2000">
                <a:solidFill>
                  <a:schemeClr val="bg2"/>
                </a:solidFill>
                <a:latin typeface="+mn-lt"/>
              </a:defRPr>
            </a:lvl9pPr>
          </a:lstStyle>
          <a:p>
            <a:pPr algn="r" eaLnBrk="1" hangingPunct="1">
              <a:buFont typeface="Century Gothic" pitchFamily="34" charset="0"/>
              <a:buNone/>
            </a:pPr>
            <a:r>
              <a:rPr lang="pt-BR" sz="2400" b="1" kern="0" dirty="0" smtClean="0">
                <a:solidFill>
                  <a:schemeClr val="tx2"/>
                </a:solidFill>
              </a:rPr>
              <a:t>Educar aos jovens, evangelizá-los e convertê-los em discípulos missionários é tarefa árdua, paciente, porém, muito urgente e necessária. Confesso-lhes que vale a pena.”</a:t>
            </a:r>
          </a:p>
          <a:p>
            <a:pPr algn="r" eaLnBrk="1" hangingPunct="1">
              <a:buFont typeface="Century Gothic" pitchFamily="34" charset="0"/>
              <a:buNone/>
            </a:pPr>
            <a:endParaRPr lang="pt-BR" sz="2400" kern="0" dirty="0" smtClean="0">
              <a:solidFill>
                <a:schemeClr val="tx2"/>
              </a:solidFill>
            </a:endParaRPr>
          </a:p>
          <a:p>
            <a:pPr algn="r" eaLnBrk="1" hangingPunct="1">
              <a:buFont typeface="Century Gothic" pitchFamily="34" charset="0"/>
              <a:buNone/>
            </a:pPr>
            <a:r>
              <a:rPr lang="pt-BR" sz="1800" kern="0" dirty="0" smtClean="0">
                <a:solidFill>
                  <a:schemeClr val="tx2"/>
                </a:solidFill>
              </a:rPr>
              <a:t>Roma</a:t>
            </a:r>
            <a:r>
              <a:rPr lang="pt-BR" sz="1800" kern="0" dirty="0" smtClean="0">
                <a:solidFill>
                  <a:schemeClr val="tx2"/>
                </a:solidFill>
              </a:rPr>
              <a:t>, </a:t>
            </a:r>
            <a:endParaRPr lang="pt-BR" sz="1800" kern="0" dirty="0" smtClean="0">
              <a:solidFill>
                <a:schemeClr val="tx2"/>
              </a:solidFill>
            </a:endParaRPr>
          </a:p>
          <a:p>
            <a:pPr algn="r" eaLnBrk="1" hangingPunct="1">
              <a:buFont typeface="Century Gothic" pitchFamily="34" charset="0"/>
              <a:buNone/>
            </a:pPr>
            <a:r>
              <a:rPr lang="pt-BR" sz="1800" kern="0" dirty="0" smtClean="0">
                <a:solidFill>
                  <a:schemeClr val="tx2"/>
                </a:solidFill>
              </a:rPr>
              <a:t>28/02/2014</a:t>
            </a:r>
            <a:endParaRPr lang="pt-BR" sz="1800" kern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0069040">
  <a:themeElements>
    <a:clrScheme name="Personalizada 45">
      <a:dk1>
        <a:srgbClr val="000804"/>
      </a:dk1>
      <a:lt1>
        <a:srgbClr val="FFFFFF"/>
      </a:lt1>
      <a:dk2>
        <a:srgbClr val="FFFFFF"/>
      </a:dk2>
      <a:lt2>
        <a:srgbClr val="7810A7"/>
      </a:lt2>
      <a:accent1>
        <a:srgbClr val="FC4918"/>
      </a:accent1>
      <a:accent2>
        <a:srgbClr val="FC4918"/>
      </a:accent2>
      <a:accent3>
        <a:srgbClr val="FC4918"/>
      </a:accent3>
      <a:accent4>
        <a:srgbClr val="FC4918"/>
      </a:accent4>
      <a:accent5>
        <a:srgbClr val="FC4918"/>
      </a:accent5>
      <a:accent6>
        <a:srgbClr val="FC4918"/>
      </a:accent6>
      <a:hlink>
        <a:srgbClr val="FC4918"/>
      </a:hlink>
      <a:folHlink>
        <a:srgbClr val="FC4918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6666"/>
        </a:dk1>
        <a:lt1>
          <a:srgbClr val="FFFFFF"/>
        </a:lt1>
        <a:dk2>
          <a:srgbClr val="5E761C"/>
        </a:dk2>
        <a:lt2>
          <a:srgbClr val="777777"/>
        </a:lt2>
        <a:accent1>
          <a:srgbClr val="D5F470"/>
        </a:accent1>
        <a:accent2>
          <a:srgbClr val="EDCCFB"/>
        </a:accent2>
        <a:accent3>
          <a:srgbClr val="FFFFFF"/>
        </a:accent3>
        <a:accent4>
          <a:srgbClr val="005656"/>
        </a:accent4>
        <a:accent5>
          <a:srgbClr val="E7F8BB"/>
        </a:accent5>
        <a:accent6>
          <a:srgbClr val="D7B9E3"/>
        </a:accent6>
        <a:hlink>
          <a:srgbClr val="FF99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D5F470"/>
        </a:accent1>
        <a:accent2>
          <a:srgbClr val="EDC9FB"/>
        </a:accent2>
        <a:accent3>
          <a:srgbClr val="FFFFFF"/>
        </a:accent3>
        <a:accent4>
          <a:srgbClr val="000000"/>
        </a:accent4>
        <a:accent5>
          <a:srgbClr val="E7F8BB"/>
        </a:accent5>
        <a:accent6>
          <a:srgbClr val="D7B6E3"/>
        </a:accent6>
        <a:hlink>
          <a:srgbClr val="BFC3FD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6600"/>
        </a:dk2>
        <a:lt2>
          <a:srgbClr val="808080"/>
        </a:lt2>
        <a:accent1>
          <a:srgbClr val="FF6237"/>
        </a:accent1>
        <a:accent2>
          <a:srgbClr val="5F7BF1"/>
        </a:accent2>
        <a:accent3>
          <a:srgbClr val="FFFFFF"/>
        </a:accent3>
        <a:accent4>
          <a:srgbClr val="000000"/>
        </a:accent4>
        <a:accent5>
          <a:srgbClr val="FFB7AE"/>
        </a:accent5>
        <a:accent6>
          <a:srgbClr val="556FDA"/>
        </a:accent6>
        <a:hlink>
          <a:srgbClr val="15DF1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663300"/>
        </a:dk2>
        <a:lt2>
          <a:srgbClr val="808080"/>
        </a:lt2>
        <a:accent1>
          <a:srgbClr val="76C082"/>
        </a:accent1>
        <a:accent2>
          <a:srgbClr val="E3B06D"/>
        </a:accent2>
        <a:accent3>
          <a:srgbClr val="FFFFFF"/>
        </a:accent3>
        <a:accent4>
          <a:srgbClr val="000000"/>
        </a:accent4>
        <a:accent5>
          <a:srgbClr val="BDDCC1"/>
        </a:accent5>
        <a:accent6>
          <a:srgbClr val="CE9F62"/>
        </a:accent6>
        <a:hlink>
          <a:srgbClr val="D8EC42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10069040">
  <a:themeElements>
    <a:clrScheme name="Personalizada 45">
      <a:dk1>
        <a:srgbClr val="000804"/>
      </a:dk1>
      <a:lt1>
        <a:srgbClr val="FFFFFF"/>
      </a:lt1>
      <a:dk2>
        <a:srgbClr val="FFFFFF"/>
      </a:dk2>
      <a:lt2>
        <a:srgbClr val="7810A7"/>
      </a:lt2>
      <a:accent1>
        <a:srgbClr val="FC4918"/>
      </a:accent1>
      <a:accent2>
        <a:srgbClr val="FC4918"/>
      </a:accent2>
      <a:accent3>
        <a:srgbClr val="FC4918"/>
      </a:accent3>
      <a:accent4>
        <a:srgbClr val="FC4918"/>
      </a:accent4>
      <a:accent5>
        <a:srgbClr val="FC4918"/>
      </a:accent5>
      <a:accent6>
        <a:srgbClr val="FC4918"/>
      </a:accent6>
      <a:hlink>
        <a:srgbClr val="FC4918"/>
      </a:hlink>
      <a:folHlink>
        <a:srgbClr val="FC4918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6666"/>
        </a:dk1>
        <a:lt1>
          <a:srgbClr val="FFFFFF"/>
        </a:lt1>
        <a:dk2>
          <a:srgbClr val="5E761C"/>
        </a:dk2>
        <a:lt2>
          <a:srgbClr val="777777"/>
        </a:lt2>
        <a:accent1>
          <a:srgbClr val="D5F470"/>
        </a:accent1>
        <a:accent2>
          <a:srgbClr val="EDCCFB"/>
        </a:accent2>
        <a:accent3>
          <a:srgbClr val="FFFFFF"/>
        </a:accent3>
        <a:accent4>
          <a:srgbClr val="005656"/>
        </a:accent4>
        <a:accent5>
          <a:srgbClr val="E7F8BB"/>
        </a:accent5>
        <a:accent6>
          <a:srgbClr val="D7B9E3"/>
        </a:accent6>
        <a:hlink>
          <a:srgbClr val="FF99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D5F470"/>
        </a:accent1>
        <a:accent2>
          <a:srgbClr val="EDC9FB"/>
        </a:accent2>
        <a:accent3>
          <a:srgbClr val="FFFFFF"/>
        </a:accent3>
        <a:accent4>
          <a:srgbClr val="000000"/>
        </a:accent4>
        <a:accent5>
          <a:srgbClr val="E7F8BB"/>
        </a:accent5>
        <a:accent6>
          <a:srgbClr val="D7B6E3"/>
        </a:accent6>
        <a:hlink>
          <a:srgbClr val="BFC3FD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6600"/>
        </a:dk2>
        <a:lt2>
          <a:srgbClr val="808080"/>
        </a:lt2>
        <a:accent1>
          <a:srgbClr val="FF6237"/>
        </a:accent1>
        <a:accent2>
          <a:srgbClr val="5F7BF1"/>
        </a:accent2>
        <a:accent3>
          <a:srgbClr val="FFFFFF"/>
        </a:accent3>
        <a:accent4>
          <a:srgbClr val="000000"/>
        </a:accent4>
        <a:accent5>
          <a:srgbClr val="FFB7AE"/>
        </a:accent5>
        <a:accent6>
          <a:srgbClr val="556FDA"/>
        </a:accent6>
        <a:hlink>
          <a:srgbClr val="15DF1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663300"/>
        </a:dk2>
        <a:lt2>
          <a:srgbClr val="808080"/>
        </a:lt2>
        <a:accent1>
          <a:srgbClr val="76C082"/>
        </a:accent1>
        <a:accent2>
          <a:srgbClr val="E3B06D"/>
        </a:accent2>
        <a:accent3>
          <a:srgbClr val="FFFFFF"/>
        </a:accent3>
        <a:accent4>
          <a:srgbClr val="000000"/>
        </a:accent4>
        <a:accent5>
          <a:srgbClr val="BDDCC1"/>
        </a:accent5>
        <a:accent6>
          <a:srgbClr val="CE9F62"/>
        </a:accent6>
        <a:hlink>
          <a:srgbClr val="D8EC42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a 19">
    <a:dk1>
      <a:srgbClr val="005828"/>
    </a:dk1>
    <a:lt1>
      <a:srgbClr val="000804"/>
    </a:lt1>
    <a:dk2>
      <a:srgbClr val="FFFFFF"/>
    </a:dk2>
    <a:lt2>
      <a:srgbClr val="7810A7"/>
    </a:lt2>
    <a:accent1>
      <a:srgbClr val="7810A7"/>
    </a:accent1>
    <a:accent2>
      <a:srgbClr val="998307"/>
    </a:accent2>
    <a:accent3>
      <a:srgbClr val="7810A7"/>
    </a:accent3>
    <a:accent4>
      <a:srgbClr val="45FFFA"/>
    </a:accent4>
    <a:accent5>
      <a:srgbClr val="7810A7"/>
    </a:accent5>
    <a:accent6>
      <a:srgbClr val="7810A7"/>
    </a:accent6>
    <a:hlink>
      <a:srgbClr val="00C8C3"/>
    </a:hlink>
    <a:folHlink>
      <a:srgbClr val="A116E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10069040</Template>
  <TotalTime>2742</TotalTime>
  <Words>2573</Words>
  <Application>Microsoft Office PowerPoint</Application>
  <PresentationFormat>Apresentação na tela (4:3)</PresentationFormat>
  <Paragraphs>292</Paragraphs>
  <Slides>63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63</vt:i4>
      </vt:variant>
    </vt:vector>
  </HeadingPairs>
  <TitlesOfParts>
    <vt:vector size="65" baseType="lpstr">
      <vt:lpstr>10069040</vt:lpstr>
      <vt:lpstr>1_10069040</vt:lpstr>
      <vt:lpstr>Apresentação do PowerPoint</vt:lpstr>
      <vt:lpstr>Apresentação do PowerPoint</vt:lpstr>
      <vt:lpstr>Apresentação do PowerPoint</vt:lpstr>
      <vt:lpstr>Apresentação do PowerPoint</vt:lpstr>
      <vt:lpstr>... mas ainda  andam falando por aí...</vt:lpstr>
      <vt:lpstr>Andam falando por aí que...</vt:lpstr>
      <vt:lpstr>Apresentação do PowerPoint</vt:lpstr>
      <vt:lpstr>Apresentação do PowerPoint</vt:lpstr>
      <vt:lpstr>Os jovens nos comunicam...</vt:lpstr>
      <vt:lpstr>Apresentação do PowerPoint</vt:lpstr>
      <vt:lpstr>Apresentação do PowerPoint</vt:lpstr>
      <vt:lpstr>Apresentação do PowerPoint</vt:lpstr>
      <vt:lpstr>Apresentação do PowerPoint</vt:lpstr>
      <vt:lpstr>Por onde os jovens navegam?</vt:lpstr>
      <vt:lpstr>Apresentação do PowerPoint</vt:lpstr>
      <vt:lpstr>Apresentação do PowerPoint</vt:lpstr>
      <vt:lpstr>“Olhem para frente com confiança; a travessia é longa e cansativa, mas olhem para frente, existe um futuro certo.” </vt:lpstr>
      <vt:lpstr>“Deus chama para escolhas definitivas, Ele tem um projeto para cada um: descobri-lo, responder à própria vocação, é caminhar para a realização feliz de si mesmo...  Não tenham medo daquilo que Deus lhes pede!”   </vt:lpstr>
      <vt:lpstr>“Há quem diga que hoje o casamento está ‘fora de moda’.  Na cultura do provisório, do relativo, muitos pregam ... que não vale a pena comprometer-se por toda a vida ... Em vista disso eu peço que vocês sejam revolucionários, ... que se rebelem contra esta cultura do provisório.”  </vt:lpstr>
      <vt:lpstr>“A Igreja precisa de vocês, do entusiasmo, da criatividade e da alegria que os caracterizam!”</vt:lpstr>
      <vt:lpstr>Apresentação do PowerPoint</vt:lpstr>
      <vt:lpstr>“Joguem no ataque! ... construam um mundo melhor, um mundo de irmãos, um mundo de justiça, de amor, de paz, de fraternidade, de solidariedade.” </vt:lpstr>
      <vt:lpstr>“Continuem a vencer a apatia, dando uma resposta cristã às inquietações sociais e políticas que estão surgindo em várias partes do mundo. Peço-lhes para serem construtores do mundo, trabalharem por um mundo melhor. Queridos jovens, por favor, não «olhem da sacada» a vida, entrem nela”.  </vt:lpstr>
      <vt:lpstr>“O que nos diz o Senhor? ‘Ide sem medo para servir.’”  </vt:lpstr>
      <vt:lpstr> </vt:lpstr>
      <vt:lpstr>“Por favor,[...] ajudem-lhes a se comprometer ativamente na Igreja; que eles nunca se sintam sozinhos!”  </vt:lpstr>
      <vt:lpstr>“Ajudar nossos jovens a redescobrir o valor e a alegria da fé, a alegria de ser amados pessoalmente por Deus.” </vt:lpstr>
      <vt:lpstr>“Nosso compromisso de pastores é ajudá-los a que arda em seu coração o desejo de ser discípulos missionários de Cristo.”    </vt:lpstr>
      <vt:lpstr> </vt:lpstr>
      <vt:lpstr>“despertar no jovem as melhores potencialidades para que seja sujeito do próprio amanhã e corresponsável pelo destino de todos.”  </vt:lpstr>
      <vt:lpstr> </vt:lpstr>
      <vt:lpstr>“Somos responsáveis pela formação de novas gerações, por ajudá-las a ser hábeis na economia e na política, e firmes nos valores éticos.”   </vt:lpstr>
      <vt:lpstr> </vt:lpstr>
      <vt:lpstr>Apresentação do PowerPoint</vt:lpstr>
      <vt:lpstr>COMISSÃO PONTIFÍCIA  PARA A AMÉRICA LATINA  Reunião Plenária   Roma, fevereiro 2014</vt:lpstr>
      <vt:lpstr>Apresentação do PowerPoint</vt:lpstr>
      <vt:lpstr>22 recomendações  à educação e  à evangelização da juventude (Pastoral Juvenil)</vt:lpstr>
      <vt:lpstr>1. </vt:lpstr>
      <vt:lpstr>2. </vt:lpstr>
      <vt:lpstr>3. </vt:lpstr>
      <vt:lpstr>4. </vt:lpstr>
      <vt:lpstr>5. </vt:lpstr>
      <vt:lpstr>6. </vt:lpstr>
      <vt:lpstr>7. </vt:lpstr>
      <vt:lpstr>8. </vt:lpstr>
      <vt:lpstr>9. </vt:lpstr>
      <vt:lpstr>10. </vt:lpstr>
      <vt:lpstr>11. </vt:lpstr>
      <vt:lpstr>12. </vt:lpstr>
      <vt:lpstr>13. </vt:lpstr>
      <vt:lpstr>14. </vt:lpstr>
      <vt:lpstr>15. </vt:lpstr>
      <vt:lpstr>Apresentação do PowerPoint</vt:lpstr>
      <vt:lpstr>16. </vt:lpstr>
      <vt:lpstr>17. </vt:lpstr>
      <vt:lpstr>18. </vt:lpstr>
      <vt:lpstr>19. </vt:lpstr>
      <vt:lpstr>20. </vt:lpstr>
      <vt:lpstr>21. </vt:lpstr>
      <vt:lpstr>22. </vt:lpstr>
      <vt:lpstr>E AGORA? 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NB</dc:creator>
  <cp:lastModifiedBy>Admin</cp:lastModifiedBy>
  <cp:revision>309</cp:revision>
  <dcterms:created xsi:type="dcterms:W3CDTF">2013-09-11T12:40:15Z</dcterms:created>
  <dcterms:modified xsi:type="dcterms:W3CDTF">2014-11-12T22:05:06Z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TC100690401046</vt:lpwstr>
  </property>
</Properties>
</file>